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71" r:id="rId2"/>
    <p:sldId id="277" r:id="rId3"/>
    <p:sldId id="278" r:id="rId4"/>
    <p:sldId id="276" r:id="rId5"/>
    <p:sldId id="309" r:id="rId6"/>
    <p:sldId id="308" r:id="rId7"/>
    <p:sldId id="305" r:id="rId8"/>
    <p:sldId id="303" r:id="rId9"/>
    <p:sldId id="304" r:id="rId10"/>
    <p:sldId id="280" r:id="rId11"/>
    <p:sldId id="274" r:id="rId12"/>
    <p:sldId id="290" r:id="rId13"/>
    <p:sldId id="300" r:id="rId14"/>
    <p:sldId id="299" r:id="rId15"/>
    <p:sldId id="298" r:id="rId16"/>
    <p:sldId id="295" r:id="rId17"/>
    <p:sldId id="297" r:id="rId18"/>
    <p:sldId id="257" r:id="rId19"/>
    <p:sldId id="256" r:id="rId20"/>
    <p:sldId id="261" r:id="rId21"/>
    <p:sldId id="283" r:id="rId22"/>
    <p:sldId id="296" r:id="rId23"/>
    <p:sldId id="288" r:id="rId24"/>
    <p:sldId id="287" r:id="rId25"/>
    <p:sldId id="286" r:id="rId26"/>
    <p:sldId id="310" r:id="rId27"/>
    <p:sldId id="284" r:id="rId28"/>
    <p:sldId id="311" r:id="rId29"/>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6070"/>
  </p:normalViewPr>
  <p:slideViewPr>
    <p:cSldViewPr snapToGrid="0">
      <p:cViewPr varScale="1">
        <p:scale>
          <a:sx n="80" d="100"/>
          <a:sy n="80" d="100"/>
        </p:scale>
        <p:origin x="3008" y="208"/>
      </p:cViewPr>
      <p:guideLst/>
    </p:cSldViewPr>
  </p:slid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89AB2-9D02-0E45-BE3C-81D50C5F0348}" type="datetimeFigureOut">
              <a:rPr lang="en-US" smtClean="0"/>
              <a:t>4/28/23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99E85-1062-EA40-8E50-F1188D5C456D}" type="slidenum">
              <a:rPr lang="en-US" smtClean="0"/>
              <a:t>‹#›</a:t>
            </a:fld>
            <a:endParaRPr lang="en-US"/>
          </a:p>
        </p:txBody>
      </p:sp>
    </p:spTree>
    <p:extLst>
      <p:ext uri="{BB962C8B-B14F-4D97-AF65-F5344CB8AC3E}">
        <p14:creationId xmlns:p14="http://schemas.microsoft.com/office/powerpoint/2010/main" val="2424042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f5d121f8f5_0_0:notes"/>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f5d121f8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f67464871a_1_0:notes"/>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f67464871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17441F4-7F10-BE4C-AB31-BD6039A75A89}" type="datetimeFigureOut">
              <a:rPr lang="en-US" smtClean="0"/>
              <a:t>4/28/23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309864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7441F4-7F10-BE4C-AB31-BD6039A75A89}" type="datetimeFigureOut">
              <a:rPr lang="en-US" smtClean="0"/>
              <a:t>4/28/23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4184567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7441F4-7F10-BE4C-AB31-BD6039A75A89}" type="datetimeFigureOut">
              <a:rPr lang="en-US" smtClean="0"/>
              <a:t>4/28/23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185559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7441F4-7F10-BE4C-AB31-BD6039A75A89}" type="datetimeFigureOut">
              <a:rPr lang="en-US" smtClean="0"/>
              <a:t>4/28/23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3877675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7441F4-7F10-BE4C-AB31-BD6039A75A89}" type="datetimeFigureOut">
              <a:rPr lang="en-US" smtClean="0"/>
              <a:t>4/28/23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429810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17441F4-7F10-BE4C-AB31-BD6039A75A89}" type="datetimeFigureOut">
              <a:rPr lang="en-US" smtClean="0"/>
              <a:t>4/28/23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246778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7441F4-7F10-BE4C-AB31-BD6039A75A89}" type="datetimeFigureOut">
              <a:rPr lang="en-US" smtClean="0"/>
              <a:t>4/28/23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222131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7441F4-7F10-BE4C-AB31-BD6039A75A89}" type="datetimeFigureOut">
              <a:rPr lang="en-US" smtClean="0"/>
              <a:t>4/28/23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2655281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7441F4-7F10-BE4C-AB31-BD6039A75A89}" type="datetimeFigureOut">
              <a:rPr lang="en-US" smtClean="0"/>
              <a:t>4/28/23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259359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17441F4-7F10-BE4C-AB31-BD6039A75A89}" type="datetimeFigureOut">
              <a:rPr lang="en-US" smtClean="0"/>
              <a:t>4/28/23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151666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B17441F4-7F10-BE4C-AB31-BD6039A75A89}" type="datetimeFigureOut">
              <a:rPr lang="en-US" smtClean="0"/>
              <a:t>4/28/23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C4467F-FD3A-2447-A2D7-270A51FAF801}" type="slidenum">
              <a:rPr lang="en-US" smtClean="0"/>
              <a:t>‹#›</a:t>
            </a:fld>
            <a:endParaRPr lang="en-US"/>
          </a:p>
        </p:txBody>
      </p:sp>
    </p:spTree>
    <p:extLst>
      <p:ext uri="{BB962C8B-B14F-4D97-AF65-F5344CB8AC3E}">
        <p14:creationId xmlns:p14="http://schemas.microsoft.com/office/powerpoint/2010/main" val="292976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17441F4-7F10-BE4C-AB31-BD6039A75A89}" type="datetimeFigureOut">
              <a:rPr lang="en-US" smtClean="0"/>
              <a:t>4/28/23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18C4467F-FD3A-2447-A2D7-270A51FAF801}" type="slidenum">
              <a:rPr lang="en-US" smtClean="0"/>
              <a:t>‹#›</a:t>
            </a:fld>
            <a:endParaRPr lang="en-US"/>
          </a:p>
        </p:txBody>
      </p:sp>
    </p:spTree>
    <p:extLst>
      <p:ext uri="{BB962C8B-B14F-4D97-AF65-F5344CB8AC3E}">
        <p14:creationId xmlns:p14="http://schemas.microsoft.com/office/powerpoint/2010/main" val="3496519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schools.scsk12.org/Page/15102"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schools.scsk12.org/Page/15102"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signupgenius.com/go/20F0B49A9A62EA6FA7-matter"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scsssla.org/sbla"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17904"/>
            <a:ext cx="8458200" cy="10228704"/>
          </a:xfrm>
          <a:prstGeom prst="rect">
            <a:avLst/>
          </a:prstGeom>
        </p:spPr>
      </p:pic>
      <p:sp>
        <p:nvSpPr>
          <p:cNvPr id="7" name="Google Shape;89;gf67464871a_1_0">
            <a:extLst>
              <a:ext uri="{FF2B5EF4-FFF2-40B4-BE49-F238E27FC236}">
                <a16:creationId xmlns:a16="http://schemas.microsoft.com/office/drawing/2014/main" id="{97D05B3F-9590-5A42-DE8E-372E1ED8E1C9}"/>
              </a:ext>
            </a:extLst>
          </p:cNvPr>
          <p:cNvSpPr txBox="1"/>
          <p:nvPr/>
        </p:nvSpPr>
        <p:spPr>
          <a:xfrm>
            <a:off x="3417211" y="7703879"/>
            <a:ext cx="3582955" cy="2095928"/>
          </a:xfrm>
          <a:prstGeom prst="rect">
            <a:avLst/>
          </a:prstGeom>
          <a:noFill/>
          <a:ln>
            <a:noFill/>
          </a:ln>
        </p:spPr>
        <p:txBody>
          <a:bodyPr spcFirstLastPara="1" wrap="square" lIns="91425" tIns="91425" rIns="91425" bIns="91425" anchor="t" anchorCtr="0">
            <a:spAutoFit/>
          </a:bodyPr>
          <a:lstStyle/>
          <a:p>
            <a:pPr marL="158750" lvl="3">
              <a:lnSpc>
                <a:spcPct val="115000"/>
              </a:lnSpc>
              <a:buClr>
                <a:schemeClr val="dk1"/>
              </a:buClr>
              <a:buSzPts val="1100"/>
            </a:pPr>
            <a:r>
              <a:rPr lang="en-US" b="1" dirty="0">
                <a:solidFill>
                  <a:schemeClr val="dk1"/>
                </a:solidFill>
                <a:latin typeface="Architects Daughter"/>
                <a:ea typeface="Architects Daughter"/>
                <a:cs typeface="Architects Daughter"/>
                <a:sym typeface="Architects Daughter"/>
              </a:rPr>
              <a:t>Devices:</a:t>
            </a:r>
            <a:r>
              <a:rPr lang="en-US" dirty="0">
                <a:solidFill>
                  <a:schemeClr val="dk1"/>
                </a:solidFill>
                <a:latin typeface="Architects Daughter"/>
                <a:ea typeface="Architects Daughter"/>
                <a:cs typeface="Architects Daughter"/>
                <a:sym typeface="Architects Daughter"/>
              </a:rPr>
              <a:t>  Students are EXPECTED to bring their device every day, </a:t>
            </a:r>
            <a:r>
              <a:rPr lang="en-US" b="1" u="sng" dirty="0">
                <a:solidFill>
                  <a:schemeClr val="dk1"/>
                </a:solidFill>
                <a:latin typeface="Architects Daughter"/>
                <a:ea typeface="Architects Daughter"/>
                <a:cs typeface="Architects Daughter"/>
                <a:sym typeface="Architects Daughter"/>
              </a:rPr>
              <a:t>CHARGED </a:t>
            </a:r>
            <a:r>
              <a:rPr lang="en-US" dirty="0">
                <a:solidFill>
                  <a:schemeClr val="dk1"/>
                </a:solidFill>
                <a:latin typeface="Architects Daughter"/>
                <a:ea typeface="Architects Daughter"/>
                <a:cs typeface="Architects Daughter"/>
                <a:sym typeface="Architects Daughter"/>
              </a:rPr>
              <a:t>and ready to go. </a:t>
            </a:r>
          </a:p>
          <a:p>
            <a:pPr marL="158750" lvl="3">
              <a:lnSpc>
                <a:spcPct val="115000"/>
              </a:lnSpc>
              <a:buClr>
                <a:schemeClr val="dk1"/>
              </a:buClr>
              <a:buSzPts val="1100"/>
            </a:pPr>
            <a:r>
              <a:rPr lang="en-US" b="1" u="sng" dirty="0">
                <a:solidFill>
                  <a:schemeClr val="dk1"/>
                </a:solidFill>
                <a:latin typeface="Architects Daughter"/>
                <a:ea typeface="Architects Daughter"/>
                <a:cs typeface="Architects Daughter"/>
                <a:sym typeface="Architects Daughter"/>
              </a:rPr>
              <a:t>UNIFORM REMINDER:</a:t>
            </a:r>
            <a:r>
              <a:rPr lang="en-US" dirty="0">
                <a:solidFill>
                  <a:schemeClr val="dk1"/>
                </a:solidFill>
                <a:latin typeface="Architects Daughter"/>
                <a:ea typeface="Architects Daughter"/>
                <a:cs typeface="Architects Daughter"/>
                <a:sym typeface="Architects Daughter"/>
              </a:rPr>
              <a:t>  Red, White, or Grey tops &amp; Navy, Khaki, or Black bottoms.  NO GREY PANTS</a:t>
            </a:r>
          </a:p>
        </p:txBody>
      </p:sp>
      <p:sp>
        <p:nvSpPr>
          <p:cNvPr id="8" name="Google Shape;86;gf67464871a_1_0">
            <a:extLst>
              <a:ext uri="{FF2B5EF4-FFF2-40B4-BE49-F238E27FC236}">
                <a16:creationId xmlns:a16="http://schemas.microsoft.com/office/drawing/2014/main" id="{807F7686-43F8-79BF-23CD-8DD3943095B5}"/>
              </a:ext>
            </a:extLst>
          </p:cNvPr>
          <p:cNvSpPr txBox="1"/>
          <p:nvPr/>
        </p:nvSpPr>
        <p:spPr>
          <a:xfrm>
            <a:off x="173903" y="4014243"/>
            <a:ext cx="2347145" cy="48212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panose="020B0502020202020204" pitchFamily="34" charset="0"/>
                <a:ea typeface="Calibri"/>
                <a:cs typeface="Calibri"/>
                <a:sym typeface="Calibri"/>
              </a:rPr>
              <a:t>Timed Multiplication Tests</a:t>
            </a:r>
          </a:p>
          <a:p>
            <a:pPr marL="0" lvl="0" indent="0" algn="l" rtl="0">
              <a:lnSpc>
                <a:spcPct val="115000"/>
              </a:lnSpc>
              <a:spcBef>
                <a:spcPts val="0"/>
              </a:spcBef>
              <a:spcAft>
                <a:spcPts val="0"/>
              </a:spcAft>
              <a:buClr>
                <a:schemeClr val="dk1"/>
              </a:buClr>
              <a:buSzPts val="1100"/>
              <a:buFont typeface="Arial"/>
              <a:buNone/>
            </a:pPr>
            <a:endParaRPr lang="en-US" sz="1400" dirty="0">
              <a:solidFill>
                <a:schemeClr val="dk1"/>
              </a:solidFill>
              <a:latin typeface="Century Gothic" panose="020B0502020202020204" pitchFamily="34" charset="0"/>
              <a:ea typeface="Calibri"/>
              <a:cs typeface="Calibri"/>
              <a:sym typeface="Calibri"/>
            </a:endParaRP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14</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7s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21</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st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8s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5 – multiply by 9s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12</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11s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18th – </a:t>
            </a:r>
            <a:r>
              <a:rPr lang="en-US" sz="1400" dirty="0" err="1">
                <a:effectLst/>
                <a:latin typeface="Century Gothic" panose="020B0502020202020204" pitchFamily="34" charset="0"/>
                <a:ea typeface="Calibri" panose="020F0502020204030204" pitchFamily="34" charset="0"/>
                <a:cs typeface="Times New Roman" panose="02020603050405020304" pitchFamily="18" charset="0"/>
              </a:rPr>
              <a:t>mult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by 12s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1-5</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 Teacher Appreciation Week</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12</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 Field Trip to the Zoo</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19th – Field Day</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17-18 AR Store</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25</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 5</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Grade Promotion</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26</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 Last Day of School!!</a:t>
            </a:r>
            <a:endParaRPr lang="en-US" sz="1200" dirty="0">
              <a:solidFill>
                <a:schemeClr val="dk1"/>
              </a:solidFill>
              <a:latin typeface="Century Gothic"/>
              <a:ea typeface="Calibri"/>
              <a:cs typeface="Calibri"/>
              <a:sym typeface="Century Gothic"/>
            </a:endParaRPr>
          </a:p>
        </p:txBody>
      </p:sp>
      <p:sp>
        <p:nvSpPr>
          <p:cNvPr id="9" name="Google Shape;85;gf67464871a_1_0">
            <a:extLst>
              <a:ext uri="{FF2B5EF4-FFF2-40B4-BE49-F238E27FC236}">
                <a16:creationId xmlns:a16="http://schemas.microsoft.com/office/drawing/2014/main" id="{47483739-B087-F646-40AB-008EB8304A75}"/>
              </a:ext>
            </a:extLst>
          </p:cNvPr>
          <p:cNvSpPr txBox="1"/>
          <p:nvPr/>
        </p:nvSpPr>
        <p:spPr>
          <a:xfrm>
            <a:off x="1684339" y="402972"/>
            <a:ext cx="4114963"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7030A0"/>
                </a:solidFill>
                <a:latin typeface="Architects Daughter"/>
                <a:ea typeface="Architects Daughter"/>
                <a:cs typeface="Architects Daughter"/>
                <a:sym typeface="Architects Daughter"/>
              </a:rPr>
              <a:t>May 1 - 5 , 2023</a:t>
            </a:r>
            <a:endParaRPr sz="2400" b="1" dirty="0">
              <a:solidFill>
                <a:srgbClr val="7030A0"/>
              </a:solidFill>
              <a:latin typeface="Architects Daughter"/>
              <a:ea typeface="Architects Daughter"/>
              <a:cs typeface="Architects Daughter"/>
              <a:sym typeface="Architects Daughter"/>
            </a:endParaRPr>
          </a:p>
        </p:txBody>
      </p:sp>
      <p:sp>
        <p:nvSpPr>
          <p:cNvPr id="10" name="Google Shape;88;gf67464871a_1_0">
            <a:extLst>
              <a:ext uri="{FF2B5EF4-FFF2-40B4-BE49-F238E27FC236}">
                <a16:creationId xmlns:a16="http://schemas.microsoft.com/office/drawing/2014/main" id="{348228B9-B977-C052-3863-C56AC1480AB4}"/>
              </a:ext>
            </a:extLst>
          </p:cNvPr>
          <p:cNvSpPr txBox="1"/>
          <p:nvPr/>
        </p:nvSpPr>
        <p:spPr>
          <a:xfrm>
            <a:off x="5357790" y="4014243"/>
            <a:ext cx="2087100" cy="20251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Math Homework:</a:t>
            </a:r>
          </a:p>
          <a:p>
            <a:pPr marL="0" lvl="0" indent="0" algn="l" rtl="0">
              <a:lnSpc>
                <a:spcPct val="115000"/>
              </a:lnSpc>
              <a:spcBef>
                <a:spcPts val="0"/>
              </a:spcBef>
              <a:spcAft>
                <a:spcPts val="0"/>
              </a:spcAft>
              <a:buClr>
                <a:schemeClr val="dk1"/>
              </a:buClr>
              <a:buSzPts val="1100"/>
              <a:buFont typeface="Arial"/>
              <a:buNone/>
            </a:pPr>
            <a:endParaRPr lang="en-US" sz="1300" i="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 will be passed out on Tuesday</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Science Homework</a:t>
            </a:r>
            <a:r>
              <a:rPr lang="en-US" sz="1300" i="1" dirty="0">
                <a:solidFill>
                  <a:schemeClr val="dk1"/>
                </a:solidFill>
                <a:latin typeface="Century Gothic"/>
                <a:ea typeface="Century Gothic"/>
                <a:cs typeface="Century Gothic"/>
                <a:sym typeface="Century Gothic"/>
              </a:rPr>
              <a:t>:  </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none</a:t>
            </a:r>
          </a:p>
        </p:txBody>
      </p:sp>
      <p:sp>
        <p:nvSpPr>
          <p:cNvPr id="11" name="TextBox 10">
            <a:extLst>
              <a:ext uri="{FF2B5EF4-FFF2-40B4-BE49-F238E27FC236}">
                <a16:creationId xmlns:a16="http://schemas.microsoft.com/office/drawing/2014/main" id="{72DEFB7F-1A9C-F8A6-50B2-AA5ABCD01283}"/>
              </a:ext>
            </a:extLst>
          </p:cNvPr>
          <p:cNvSpPr txBox="1"/>
          <p:nvPr/>
        </p:nvSpPr>
        <p:spPr>
          <a:xfrm>
            <a:off x="2684247" y="3346738"/>
            <a:ext cx="2347145" cy="3130088"/>
          </a:xfrm>
          <a:prstGeom prst="rect">
            <a:avLst/>
          </a:prstGeom>
          <a:noFill/>
        </p:spPr>
        <p:txBody>
          <a:bodyPr wrap="square">
            <a:spAutoFit/>
          </a:bodyPr>
          <a:lstStyle/>
          <a:p>
            <a:pP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r>
              <a:rPr lang="en-US" b="1" i="1" dirty="0">
                <a:solidFill>
                  <a:schemeClr val="dk1"/>
                </a:solidFill>
                <a:latin typeface="Century Gothic"/>
                <a:ea typeface="Century Gothic"/>
                <a:cs typeface="Century Gothic"/>
                <a:sym typeface="Century Gothic"/>
              </a:rPr>
              <a:t>Module 7:  Geometry</a:t>
            </a:r>
            <a:endParaRPr lang="en-US" dirty="0">
              <a:solidFill>
                <a:schemeClr val="dk1"/>
              </a:solidFill>
              <a:latin typeface="Century Gothic"/>
              <a:ea typeface="Century Gothic"/>
              <a:cs typeface="Century Gothic"/>
              <a:sym typeface="Century Gothic"/>
            </a:endParaRPr>
          </a:p>
          <a:p>
            <a:pPr lvl="0"/>
            <a:r>
              <a:rPr lang="en-US" sz="1200" dirty="0">
                <a:solidFill>
                  <a:schemeClr val="dk1"/>
                </a:solidFill>
                <a:latin typeface="Century Gothic"/>
                <a:ea typeface="Century Gothic"/>
                <a:cs typeface="Century Gothic"/>
                <a:sym typeface="Century Gothic"/>
              </a:rPr>
              <a:t>Monday:  L. 18&amp; 19  – Area and Perimeter; factors of multiplication</a:t>
            </a:r>
          </a:p>
          <a:p>
            <a:pPr lvl="0"/>
            <a:r>
              <a:rPr lang="en-US" sz="1200" dirty="0">
                <a:solidFill>
                  <a:schemeClr val="dk1"/>
                </a:solidFill>
                <a:latin typeface="Century Gothic"/>
                <a:ea typeface="Century Gothic"/>
                <a:cs typeface="Century Gothic"/>
                <a:sym typeface="Century Gothic"/>
              </a:rPr>
              <a:t>Tuesday:  L 120-21 Construct rectangles with given perimeter and determine areas</a:t>
            </a:r>
          </a:p>
          <a:p>
            <a:pPr lvl="0"/>
            <a:r>
              <a:rPr lang="en-US" sz="1200" dirty="0">
                <a:solidFill>
                  <a:schemeClr val="dk1"/>
                </a:solidFill>
                <a:latin typeface="Century Gothic"/>
                <a:ea typeface="Century Gothic"/>
                <a:cs typeface="Century Gothic"/>
                <a:sym typeface="Century Gothic"/>
              </a:rPr>
              <a:t>Wednesday:  L. 23 Perimeter word problems</a:t>
            </a:r>
            <a:endParaRPr lang="en-US" sz="1200" b="1" i="1" u="sng" dirty="0">
              <a:solidFill>
                <a:schemeClr val="dk1"/>
              </a:solidFill>
              <a:latin typeface="Century Gothic"/>
              <a:ea typeface="Century Gothic"/>
              <a:cs typeface="Century Gothic"/>
              <a:sym typeface="Century Gothic"/>
            </a:endParaRPr>
          </a:p>
          <a:p>
            <a:pPr lvl="0"/>
            <a:r>
              <a:rPr lang="en-US" sz="1200" dirty="0">
                <a:solidFill>
                  <a:schemeClr val="dk1"/>
                </a:solidFill>
                <a:latin typeface="Century Gothic"/>
                <a:ea typeface="Century Gothic"/>
                <a:cs typeface="Century Gothic"/>
                <a:sym typeface="Century Gothic"/>
              </a:rPr>
              <a:t>Thursday/Friday:  L 24 – 27 Construct a robot with specific perimeter measurements</a:t>
            </a:r>
          </a:p>
        </p:txBody>
      </p:sp>
    </p:spTree>
    <p:extLst>
      <p:ext uri="{BB962C8B-B14F-4D97-AF65-F5344CB8AC3E}">
        <p14:creationId xmlns:p14="http://schemas.microsoft.com/office/powerpoint/2010/main" val="159334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 y="-7268"/>
            <a:ext cx="7771758" cy="10057569"/>
          </a:xfrm>
          <a:prstGeom prst="rect">
            <a:avLst/>
          </a:prstGeom>
        </p:spPr>
      </p:pic>
      <p:sp>
        <p:nvSpPr>
          <p:cNvPr id="7" name="TextBox 6">
            <a:extLst>
              <a:ext uri="{FF2B5EF4-FFF2-40B4-BE49-F238E27FC236}">
                <a16:creationId xmlns:a16="http://schemas.microsoft.com/office/drawing/2014/main" id="{9BDE90F8-A35F-B314-BA09-9BABA619ADBF}"/>
              </a:ext>
            </a:extLst>
          </p:cNvPr>
          <p:cNvSpPr txBox="1"/>
          <p:nvPr/>
        </p:nvSpPr>
        <p:spPr>
          <a:xfrm>
            <a:off x="2813291" y="3812808"/>
            <a:ext cx="2211397" cy="2410340"/>
          </a:xfrm>
          <a:prstGeom prst="rect">
            <a:avLst/>
          </a:prstGeom>
          <a:noFill/>
        </p:spPr>
        <p:txBody>
          <a:bodyPr wrap="square">
            <a:spAutoFit/>
          </a:bodyPr>
          <a:lstStyle/>
          <a:p>
            <a:pPr>
              <a:lnSpc>
                <a:spcPct val="115000"/>
              </a:lnSpc>
            </a:pPr>
            <a:r>
              <a:rPr lang="en-US" sz="1400" b="1" u="sng" dirty="0">
                <a:solidFill>
                  <a:schemeClr val="dk1"/>
                </a:solidFill>
                <a:latin typeface="Century Gothic"/>
                <a:ea typeface="Century Gothic"/>
                <a:cs typeface="Century Gothic"/>
                <a:sym typeface="Century Gothic"/>
              </a:rPr>
              <a:t>Math</a:t>
            </a:r>
            <a:r>
              <a:rPr lang="en-US" sz="1400" dirty="0">
                <a:solidFill>
                  <a:schemeClr val="dk1"/>
                </a:solidFill>
                <a:latin typeface="Century Gothic"/>
                <a:ea typeface="Century Gothic"/>
                <a:cs typeface="Century Gothic"/>
                <a:sym typeface="Century Gothic"/>
              </a:rPr>
              <a:t>:  </a:t>
            </a:r>
            <a:r>
              <a:rPr lang="en-US" sz="1400" b="1" i="1" dirty="0">
                <a:solidFill>
                  <a:schemeClr val="dk1"/>
                </a:solidFill>
                <a:latin typeface="Century Gothic"/>
                <a:ea typeface="Century Gothic"/>
                <a:cs typeface="Century Gothic"/>
                <a:sym typeface="Century Gothic"/>
              </a:rPr>
              <a:t>Module 5:  Fractions</a:t>
            </a:r>
          </a:p>
          <a:p>
            <a:pPr>
              <a:lnSpc>
                <a:spcPct val="115000"/>
              </a:lnSpc>
            </a:pPr>
            <a:endParaRPr lang="en-US" sz="1400" dirty="0">
              <a:solidFill>
                <a:schemeClr val="dk1"/>
              </a:solidFill>
              <a:latin typeface="Century Gothic"/>
              <a:ea typeface="Century Gothic"/>
              <a:cs typeface="Century Gothic"/>
              <a:sym typeface="Century Gothic"/>
            </a:endParaRPr>
          </a:p>
          <a:p>
            <a:pPr lvl="0">
              <a:lnSpc>
                <a:spcPct val="150000"/>
              </a:lnSpc>
            </a:pPr>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a:t>
            </a:r>
            <a:r>
              <a:rPr lang="en-US" sz="1400" i="1" u="sng" dirty="0">
                <a:solidFill>
                  <a:schemeClr val="dk1"/>
                </a:solidFill>
                <a:latin typeface="Century Gothic"/>
                <a:ea typeface="Century Gothic"/>
                <a:cs typeface="Century Gothic"/>
                <a:sym typeface="Century Gothic"/>
              </a:rPr>
              <a:t>EOM 4 Test</a:t>
            </a:r>
          </a:p>
          <a:p>
            <a:pPr lvl="0">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–Lesson 1</a:t>
            </a:r>
          </a:p>
          <a:p>
            <a:pPr lvl="0">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Lesson 2 </a:t>
            </a: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 Lesson 3 </a:t>
            </a:r>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Lesson 4</a:t>
            </a:r>
          </a:p>
        </p:txBody>
      </p:sp>
      <p:sp>
        <p:nvSpPr>
          <p:cNvPr id="8" name="Google Shape;86;gf67464871a_1_0">
            <a:extLst>
              <a:ext uri="{FF2B5EF4-FFF2-40B4-BE49-F238E27FC236}">
                <a16:creationId xmlns:a16="http://schemas.microsoft.com/office/drawing/2014/main" id="{BDC6F480-A7AC-763A-7C39-DF2789432E37}"/>
              </a:ext>
            </a:extLst>
          </p:cNvPr>
          <p:cNvSpPr txBox="1"/>
          <p:nvPr/>
        </p:nvSpPr>
        <p:spPr>
          <a:xfrm>
            <a:off x="212937" y="4063759"/>
            <a:ext cx="2347145" cy="58123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This week (A), students in </a:t>
            </a:r>
            <a:r>
              <a:rPr lang="en-US" sz="1200" b="1" dirty="0">
                <a:solidFill>
                  <a:schemeClr val="dk1"/>
                </a:solidFill>
                <a:latin typeface="Calibri"/>
                <a:ea typeface="Calibri"/>
                <a:cs typeface="Calibri"/>
                <a:sym typeface="Calibri"/>
              </a:rPr>
              <a:t>3-04</a:t>
            </a:r>
            <a:r>
              <a:rPr lang="en-US" sz="1200" dirty="0">
                <a:solidFill>
                  <a:schemeClr val="dk1"/>
                </a:solidFill>
                <a:latin typeface="Calibri"/>
                <a:ea typeface="Calibri"/>
                <a:cs typeface="Calibri"/>
                <a:sym typeface="Calibri"/>
              </a:rPr>
              <a:t> will have Ms. Darnell for math and science in the morning, then switch to Mrs. Dollar for ELA after lunch.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Students </a:t>
            </a:r>
            <a:r>
              <a:rPr lang="en-US" sz="1200" b="1" dirty="0">
                <a:solidFill>
                  <a:schemeClr val="dk1"/>
                </a:solidFill>
                <a:latin typeface="Calibri"/>
                <a:ea typeface="Calibri"/>
                <a:cs typeface="Calibri"/>
                <a:sym typeface="Calibri"/>
              </a:rPr>
              <a:t>3-03</a:t>
            </a:r>
            <a:r>
              <a:rPr lang="en-US" sz="1200" dirty="0">
                <a:solidFill>
                  <a:schemeClr val="dk1"/>
                </a:solidFill>
                <a:latin typeface="Calibri"/>
                <a:ea typeface="Calibri"/>
                <a:cs typeface="Calibri"/>
                <a:sym typeface="Calibri"/>
              </a:rPr>
              <a:t> will have Mrs. Dollar for ELA and social studies, then switch to math in the afternoon with Ms. Darnell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endParaRPr lang="en-US" sz="10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000" i="1" dirty="0">
                <a:solidFill>
                  <a:schemeClr val="dk1"/>
                </a:solidFill>
                <a:latin typeface="Century Gothic"/>
                <a:ea typeface="Calibri"/>
                <a:cs typeface="Calibri"/>
                <a:sym typeface="Century Gothic"/>
              </a:rPr>
              <a:t>Wed., Jan. 25</a:t>
            </a:r>
            <a:r>
              <a:rPr lang="en-US" sz="1000" i="1" baseline="30000" dirty="0">
                <a:solidFill>
                  <a:schemeClr val="dk1"/>
                </a:solidFill>
                <a:latin typeface="Century Gothic"/>
                <a:ea typeface="Calibri"/>
                <a:cs typeface="Calibri"/>
                <a:sym typeface="Century Gothic"/>
              </a:rPr>
              <a:t>th</a:t>
            </a:r>
            <a:r>
              <a:rPr lang="en-US" sz="1000" i="1" dirty="0">
                <a:solidFill>
                  <a:schemeClr val="dk1"/>
                </a:solidFill>
                <a:latin typeface="Century Gothic"/>
                <a:ea typeface="Calibri"/>
                <a:cs typeface="Calibri"/>
                <a:sym typeface="Century Gothic"/>
              </a:rPr>
              <a:t> is Ms. Darnell’s birthday!</a:t>
            </a:r>
          </a:p>
          <a:p>
            <a:pPr lvl="0">
              <a:lnSpc>
                <a:spcPct val="115000"/>
              </a:lnSpc>
              <a:buClr>
                <a:schemeClr val="dk1"/>
              </a:buClr>
              <a:buSzPts val="1100"/>
            </a:pPr>
            <a:endParaRPr lang="en-US" sz="10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000" i="1" dirty="0">
                <a:solidFill>
                  <a:schemeClr val="dk1"/>
                </a:solidFill>
                <a:latin typeface="Century Gothic"/>
                <a:ea typeface="Calibri"/>
                <a:cs typeface="Calibri"/>
                <a:sym typeface="Century Gothic"/>
              </a:rPr>
              <a:t>Thur., Jan. 26</a:t>
            </a:r>
            <a:r>
              <a:rPr lang="en-US" sz="1000" i="1" baseline="30000" dirty="0">
                <a:solidFill>
                  <a:schemeClr val="dk1"/>
                </a:solidFill>
                <a:latin typeface="Century Gothic"/>
                <a:ea typeface="Calibri"/>
                <a:cs typeface="Calibri"/>
                <a:sym typeface="Century Gothic"/>
              </a:rPr>
              <a:t>th</a:t>
            </a:r>
            <a:r>
              <a:rPr lang="en-US" sz="1000" i="1" dirty="0">
                <a:solidFill>
                  <a:schemeClr val="dk1"/>
                </a:solidFill>
                <a:latin typeface="Century Gothic"/>
                <a:ea typeface="Calibri"/>
                <a:cs typeface="Calibri"/>
                <a:sym typeface="Century Gothic"/>
              </a:rPr>
              <a:t> – Spring Pictures &amp; Spaghetti Night!</a:t>
            </a:r>
          </a:p>
          <a:p>
            <a:pPr lvl="0">
              <a:lnSpc>
                <a:spcPct val="115000"/>
              </a:lnSpc>
              <a:buClr>
                <a:schemeClr val="dk1"/>
              </a:buClr>
              <a:buSzPts val="1100"/>
            </a:pPr>
            <a:endParaRPr lang="en-US" sz="10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000" i="1" dirty="0">
                <a:solidFill>
                  <a:schemeClr val="dk1"/>
                </a:solidFill>
                <a:latin typeface="Century Gothic"/>
                <a:ea typeface="Calibri"/>
                <a:cs typeface="Calibri"/>
                <a:sym typeface="Century Gothic"/>
              </a:rPr>
              <a:t>Tues., Jan. 31</a:t>
            </a:r>
            <a:r>
              <a:rPr lang="en-US" sz="1000" i="1" baseline="30000" dirty="0">
                <a:solidFill>
                  <a:schemeClr val="dk1"/>
                </a:solidFill>
                <a:latin typeface="Century Gothic"/>
                <a:ea typeface="Calibri"/>
                <a:cs typeface="Calibri"/>
                <a:sym typeface="Century Gothic"/>
              </a:rPr>
              <a:t>st</a:t>
            </a:r>
            <a:r>
              <a:rPr lang="en-US" sz="1000" i="1" dirty="0">
                <a:solidFill>
                  <a:schemeClr val="dk1"/>
                </a:solidFill>
                <a:latin typeface="Century Gothic"/>
                <a:ea typeface="Calibri"/>
                <a:cs typeface="Calibri"/>
                <a:sym typeface="Century Gothic"/>
              </a:rPr>
              <a:t> is 3</a:t>
            </a:r>
            <a:r>
              <a:rPr lang="en-US" sz="1000" i="1" baseline="30000" dirty="0">
                <a:solidFill>
                  <a:schemeClr val="dk1"/>
                </a:solidFill>
                <a:latin typeface="Century Gothic"/>
                <a:ea typeface="Calibri"/>
                <a:cs typeface="Calibri"/>
                <a:sym typeface="Century Gothic"/>
              </a:rPr>
              <a:t>rd</a:t>
            </a:r>
            <a:r>
              <a:rPr lang="en-US" sz="1000" i="1" dirty="0">
                <a:solidFill>
                  <a:schemeClr val="dk1"/>
                </a:solidFill>
                <a:latin typeface="Century Gothic"/>
                <a:ea typeface="Calibri"/>
                <a:cs typeface="Calibri"/>
                <a:sym typeface="Century Gothic"/>
              </a:rPr>
              <a:t> Grade Literacy Commitment Meeting between 3:30-6:30.  More information will come home in Wednesday folders with times.  This will be in place of P/T conference on Feb. 16</a:t>
            </a:r>
            <a:r>
              <a:rPr lang="en-US" sz="1000" i="1" baseline="30000" dirty="0">
                <a:solidFill>
                  <a:schemeClr val="dk1"/>
                </a:solidFill>
                <a:latin typeface="Century Gothic"/>
                <a:ea typeface="Calibri"/>
                <a:cs typeface="Calibri"/>
                <a:sym typeface="Century Gothic"/>
              </a:rPr>
              <a:t>th</a:t>
            </a:r>
            <a:r>
              <a:rPr lang="en-US" sz="1000" i="1" dirty="0">
                <a:solidFill>
                  <a:schemeClr val="dk1"/>
                </a:solidFill>
                <a:latin typeface="Century Gothic"/>
                <a:ea typeface="Calibri"/>
                <a:cs typeface="Calibri"/>
                <a:sym typeface="Century Gothic"/>
              </a:rPr>
              <a:t>.  3</a:t>
            </a:r>
            <a:r>
              <a:rPr lang="en-US" sz="1000" i="1" baseline="30000" dirty="0">
                <a:solidFill>
                  <a:schemeClr val="dk1"/>
                </a:solidFill>
                <a:latin typeface="Century Gothic"/>
                <a:ea typeface="Calibri"/>
                <a:cs typeface="Calibri"/>
                <a:sym typeface="Century Gothic"/>
              </a:rPr>
              <a:t>rd</a:t>
            </a:r>
            <a:r>
              <a:rPr lang="en-US" sz="1000" i="1" dirty="0">
                <a:solidFill>
                  <a:schemeClr val="dk1"/>
                </a:solidFill>
                <a:latin typeface="Century Gothic"/>
                <a:ea typeface="Calibri"/>
                <a:cs typeface="Calibri"/>
                <a:sym typeface="Century Gothic"/>
              </a:rPr>
              <a:t> Grade teachers will NOT be having P/T Conference on Feb. 16</a:t>
            </a:r>
            <a:r>
              <a:rPr lang="en-US" sz="1000" i="1" baseline="30000" dirty="0">
                <a:solidFill>
                  <a:schemeClr val="dk1"/>
                </a:solidFill>
                <a:latin typeface="Century Gothic"/>
                <a:ea typeface="Calibri"/>
                <a:cs typeface="Calibri"/>
                <a:sym typeface="Century Gothic"/>
              </a:rPr>
              <a:t>th</a:t>
            </a:r>
            <a:r>
              <a:rPr lang="en-US" sz="1000" i="1" dirty="0">
                <a:solidFill>
                  <a:schemeClr val="dk1"/>
                </a:solidFill>
                <a:latin typeface="Century Gothic"/>
                <a:ea typeface="Calibri"/>
                <a:cs typeface="Calibri"/>
                <a:sym typeface="Century Gothic"/>
              </a:rPr>
              <a:t>.</a:t>
            </a:r>
          </a:p>
          <a:p>
            <a:pPr lvl="0">
              <a:lnSpc>
                <a:spcPct val="115000"/>
              </a:lnSpc>
              <a:buClr>
                <a:schemeClr val="dk1"/>
              </a:buClr>
              <a:buSzPts val="1100"/>
            </a:pPr>
            <a:endParaRPr lang="en-US" sz="10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000" i="1" dirty="0">
                <a:solidFill>
                  <a:schemeClr val="dk1"/>
                </a:solidFill>
                <a:latin typeface="Century Gothic"/>
                <a:ea typeface="Calibri"/>
                <a:cs typeface="Calibri"/>
                <a:sym typeface="Century Gothic"/>
              </a:rPr>
              <a:t>Feb. 1-2 Good Mornings with Grown-ups!</a:t>
            </a:r>
            <a:endParaRPr lang="en-US" sz="1000" dirty="0">
              <a:solidFill>
                <a:schemeClr val="dk1"/>
              </a:solidFill>
              <a:latin typeface="Calibri"/>
              <a:ea typeface="Calibri"/>
              <a:cs typeface="Calibri"/>
              <a:sym typeface="Calibri"/>
            </a:endParaRPr>
          </a:p>
        </p:txBody>
      </p:sp>
      <p:sp>
        <p:nvSpPr>
          <p:cNvPr id="9" name="Google Shape;88;gf67464871a_1_0">
            <a:extLst>
              <a:ext uri="{FF2B5EF4-FFF2-40B4-BE49-F238E27FC236}">
                <a16:creationId xmlns:a16="http://schemas.microsoft.com/office/drawing/2014/main" id="{F1DDD39E-9119-A185-54F2-39FE55D82574}"/>
              </a:ext>
            </a:extLst>
          </p:cNvPr>
          <p:cNvSpPr txBox="1"/>
          <p:nvPr/>
        </p:nvSpPr>
        <p:spPr>
          <a:xfrm>
            <a:off x="5277897" y="4312973"/>
            <a:ext cx="2087100" cy="296308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Math – Unit 4 Fractions Homework Packet</a:t>
            </a:r>
          </a:p>
          <a:p>
            <a:pPr marL="0" lvl="0" indent="0" algn="l" rtl="0">
              <a:lnSpc>
                <a:spcPct val="115000"/>
              </a:lnSpc>
              <a:spcBef>
                <a:spcPts val="0"/>
              </a:spcBef>
              <a:spcAft>
                <a:spcPts val="0"/>
              </a:spcAft>
              <a:buClr>
                <a:schemeClr val="dk1"/>
              </a:buClr>
              <a:buSzPts val="1100"/>
              <a:buFont typeface="Arial"/>
              <a:buNone/>
            </a:pPr>
            <a:endParaRPr lang="en-US"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Science Unit of Study: 3-04  </a:t>
            </a:r>
            <a:r>
              <a:rPr lang="en-US" sz="1300" u="sng" dirty="0">
                <a:solidFill>
                  <a:schemeClr val="dk1"/>
                </a:solidFill>
                <a:latin typeface="Century Gothic"/>
                <a:ea typeface="Century Gothic"/>
                <a:cs typeface="Century Gothic"/>
                <a:sym typeface="Century Gothic"/>
              </a:rPr>
              <a:t>Weather Tools</a:t>
            </a:r>
          </a:p>
          <a:p>
            <a:pPr marL="0" lvl="0" indent="0" algn="l" rtl="0">
              <a:lnSpc>
                <a:spcPct val="115000"/>
              </a:lnSpc>
              <a:spcBef>
                <a:spcPts val="0"/>
              </a:spcBef>
              <a:spcAft>
                <a:spcPts val="0"/>
              </a:spcAft>
              <a:buClr>
                <a:schemeClr val="dk1"/>
              </a:buClr>
              <a:buSzPts val="1100"/>
              <a:buFont typeface="Arial"/>
              <a:buNone/>
            </a:pPr>
            <a:endParaRPr lang="en-US" sz="1300" dirty="0">
              <a:solidFill>
                <a:schemeClr val="dk1"/>
              </a:solidFill>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1100"/>
              <a:buFont typeface="Arial"/>
              <a:buNone/>
            </a:pPr>
            <a:r>
              <a:rPr lang="en-US" sz="1100" i="1" u="sng" dirty="0">
                <a:solidFill>
                  <a:schemeClr val="dk1"/>
                </a:solidFill>
                <a:latin typeface="Century Gothic"/>
                <a:ea typeface="Century Gothic"/>
                <a:cs typeface="Century Gothic"/>
                <a:sym typeface="Century Gothic"/>
              </a:rPr>
              <a:t>Grade Improvement: </a:t>
            </a:r>
            <a:r>
              <a:rPr lang="en-US" sz="1100" dirty="0">
                <a:solidFill>
                  <a:schemeClr val="dk1"/>
                </a:solidFill>
                <a:latin typeface="Century Gothic"/>
                <a:ea typeface="Century Gothic"/>
                <a:cs typeface="Century Gothic"/>
                <a:sym typeface="Century Gothic"/>
              </a:rPr>
              <a:t> Papers will come home Wednesday, as usual.  Please return any grade improvements by Monday, Feb. 7th.</a:t>
            </a:r>
          </a:p>
        </p:txBody>
      </p:sp>
      <p:sp>
        <p:nvSpPr>
          <p:cNvPr id="10" name="Google Shape;85;gf67464871a_1_0">
            <a:extLst>
              <a:ext uri="{FF2B5EF4-FFF2-40B4-BE49-F238E27FC236}">
                <a16:creationId xmlns:a16="http://schemas.microsoft.com/office/drawing/2014/main" id="{4D786BEC-BB51-A583-EFEF-B2AF78478F49}"/>
              </a:ext>
            </a:extLst>
          </p:cNvPr>
          <p:cNvSpPr txBox="1"/>
          <p:nvPr/>
        </p:nvSpPr>
        <p:spPr>
          <a:xfrm>
            <a:off x="1511191" y="2228371"/>
            <a:ext cx="3990578"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00B0F0"/>
                </a:solidFill>
                <a:latin typeface="Architects Daughter"/>
                <a:ea typeface="Architects Daughter"/>
                <a:cs typeface="Architects Daughter"/>
                <a:sym typeface="Architects Daughter"/>
              </a:rPr>
              <a:t>Week of Jan. 23-27, 2023</a:t>
            </a:r>
            <a:endParaRPr sz="2400" b="1" dirty="0">
              <a:solidFill>
                <a:srgbClr val="00B0F0"/>
              </a:solidFill>
              <a:latin typeface="Architects Daughter"/>
              <a:ea typeface="Architects Daughter"/>
              <a:cs typeface="Architects Daughter"/>
              <a:sym typeface="Architects Daughter"/>
            </a:endParaRPr>
          </a:p>
        </p:txBody>
      </p:sp>
      <p:sp>
        <p:nvSpPr>
          <p:cNvPr id="11" name="Google Shape;89;gf67464871a_1_0">
            <a:extLst>
              <a:ext uri="{FF2B5EF4-FFF2-40B4-BE49-F238E27FC236}">
                <a16:creationId xmlns:a16="http://schemas.microsoft.com/office/drawing/2014/main" id="{2F91E70C-BC72-74AF-80BD-B138902FDEC7}"/>
              </a:ext>
            </a:extLst>
          </p:cNvPr>
          <p:cNvSpPr txBox="1"/>
          <p:nvPr/>
        </p:nvSpPr>
        <p:spPr>
          <a:xfrm>
            <a:off x="2834746" y="7830029"/>
            <a:ext cx="4530251" cy="1883562"/>
          </a:xfrm>
          <a:prstGeom prst="rect">
            <a:avLst/>
          </a:prstGeom>
          <a:noFill/>
          <a:ln>
            <a:noFill/>
          </a:ln>
        </p:spPr>
        <p:txBody>
          <a:bodyPr spcFirstLastPara="1" wrap="square" lIns="91425" tIns="91425" rIns="91425" bIns="91425" anchor="t" anchorCtr="0">
            <a:spAutoFit/>
          </a:bodyPr>
          <a:lstStyle/>
          <a:p>
            <a:pPr marL="457200" lvl="3" indent="-298450" algn="r">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Bring </a:t>
            </a:r>
            <a:r>
              <a:rPr lang="en-US" sz="1600" b="1" u="sng" dirty="0">
                <a:solidFill>
                  <a:schemeClr val="dk1"/>
                </a:solidFill>
                <a:latin typeface="Architects Daughter"/>
                <a:ea typeface="Architects Daughter"/>
                <a:cs typeface="Architects Daughter"/>
                <a:sym typeface="Architects Daughter"/>
              </a:rPr>
              <a:t>CHARGED</a:t>
            </a:r>
            <a:r>
              <a:rPr lang="en-US" sz="1600" dirty="0">
                <a:solidFill>
                  <a:schemeClr val="dk1"/>
                </a:solidFill>
                <a:latin typeface="Architects Daughter"/>
                <a:ea typeface="Architects Daughter"/>
                <a:cs typeface="Architects Daughter"/>
                <a:sym typeface="Architects Daughter"/>
              </a:rPr>
              <a:t> devices </a:t>
            </a:r>
            <a:r>
              <a:rPr lang="en-US" sz="1600" b="1" dirty="0">
                <a:solidFill>
                  <a:schemeClr val="dk1"/>
                </a:solidFill>
                <a:latin typeface="Architects Daughter"/>
                <a:ea typeface="Architects Daughter"/>
                <a:cs typeface="Architects Daughter"/>
                <a:sym typeface="Architects Daughter"/>
              </a:rPr>
              <a:t>daily.</a:t>
            </a:r>
            <a:r>
              <a:rPr lang="en-US" sz="1600" dirty="0">
                <a:solidFill>
                  <a:schemeClr val="dk1"/>
                </a:solidFill>
                <a:latin typeface="Architects Daughter"/>
                <a:ea typeface="Architects Daughter"/>
                <a:cs typeface="Architects Daughter"/>
                <a:sym typeface="Architects Daughter"/>
              </a:rPr>
              <a:t>.         </a:t>
            </a:r>
          </a:p>
          <a:p>
            <a:pPr marL="457200" lvl="3" indent="-298450" algn="r">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We are using them </a:t>
            </a:r>
            <a:r>
              <a:rPr lang="en-US" sz="1600" b="1" u="sng" dirty="0">
                <a:solidFill>
                  <a:schemeClr val="dk1"/>
                </a:solidFill>
                <a:latin typeface="Architects Daughter"/>
                <a:ea typeface="Architects Daughter"/>
                <a:cs typeface="Architects Daughter"/>
                <a:sym typeface="Architects Daughter"/>
              </a:rPr>
              <a:t>every day</a:t>
            </a:r>
            <a:r>
              <a:rPr lang="en-US" sz="1600" dirty="0">
                <a:solidFill>
                  <a:schemeClr val="dk1"/>
                </a:solidFill>
                <a:latin typeface="Architects Daughter"/>
                <a:ea typeface="Architects Daughter"/>
                <a:cs typeface="Architects Daughter"/>
                <a:sym typeface="Architects Daughter"/>
              </a:rPr>
              <a:t>!! </a:t>
            </a:r>
          </a:p>
          <a:p>
            <a:pPr marL="457200" lvl="0" indent="-298450" algn="r" rtl="0">
              <a:lnSpc>
                <a:spcPct val="115000"/>
              </a:lnSpc>
              <a:spcBef>
                <a:spcPts val="0"/>
              </a:spcBef>
              <a:spcAft>
                <a:spcPts val="0"/>
              </a:spcAft>
              <a:buClr>
                <a:schemeClr val="dk1"/>
              </a:buClr>
              <a:buSzPts val="1100"/>
              <a:buChar char="•"/>
            </a:pPr>
            <a:endParaRPr lang="en-US" sz="1600" b="1" u="sng" dirty="0">
              <a:solidFill>
                <a:schemeClr val="dk1"/>
              </a:solidFill>
              <a:latin typeface="Architects Daughter"/>
              <a:ea typeface="Architects Daughter"/>
              <a:cs typeface="Architects Daughter"/>
              <a:sym typeface="Architects Daughter"/>
            </a:endParaRPr>
          </a:p>
          <a:p>
            <a:pPr marL="457200" lvl="0" indent="-298450" algn="r" rtl="0">
              <a:lnSpc>
                <a:spcPct val="115000"/>
              </a:lnSpc>
              <a:spcBef>
                <a:spcPts val="0"/>
              </a:spcBef>
              <a:spcAft>
                <a:spcPts val="0"/>
              </a:spcAft>
              <a:buClr>
                <a:schemeClr val="dk1"/>
              </a:buClr>
              <a:buSzPts val="1100"/>
              <a:buChar char="•"/>
            </a:pPr>
            <a:r>
              <a:rPr lang="en-US" sz="1600" b="1" u="sng" dirty="0">
                <a:solidFill>
                  <a:schemeClr val="dk1"/>
                </a:solidFill>
                <a:latin typeface="Architects Daughter"/>
                <a:ea typeface="Architects Daughter"/>
                <a:cs typeface="Architects Daughter"/>
                <a:sym typeface="Architects Daughter"/>
              </a:rPr>
              <a:t>UNIFORMS</a:t>
            </a:r>
            <a:r>
              <a:rPr lang="en-US" sz="1600" dirty="0">
                <a:solidFill>
                  <a:schemeClr val="dk1"/>
                </a:solidFill>
                <a:latin typeface="Architects Daughter"/>
                <a:ea typeface="Architects Daughter"/>
                <a:cs typeface="Architects Daughter"/>
                <a:sym typeface="Architects Daughter"/>
              </a:rPr>
              <a:t>: Jackets worn inside the classrooms must be a SOLID color:  white, khaki, grey, black, red, or navy.</a:t>
            </a:r>
          </a:p>
        </p:txBody>
      </p:sp>
    </p:spTree>
    <p:extLst>
      <p:ext uri="{BB962C8B-B14F-4D97-AF65-F5344CB8AC3E}">
        <p14:creationId xmlns:p14="http://schemas.microsoft.com/office/powerpoint/2010/main" val="61820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152400"/>
            <a:ext cx="7863840" cy="10281585"/>
          </a:xfrm>
          <a:prstGeom prst="rect">
            <a:avLst/>
          </a:prstGeom>
        </p:spPr>
      </p:pic>
      <p:sp>
        <p:nvSpPr>
          <p:cNvPr id="7" name="Google Shape;85;gf67464871a_1_0">
            <a:extLst>
              <a:ext uri="{FF2B5EF4-FFF2-40B4-BE49-F238E27FC236}">
                <a16:creationId xmlns:a16="http://schemas.microsoft.com/office/drawing/2014/main" id="{5E8017CE-F433-6144-B204-83E04947C6BD}"/>
              </a:ext>
            </a:extLst>
          </p:cNvPr>
          <p:cNvSpPr txBox="1"/>
          <p:nvPr/>
        </p:nvSpPr>
        <p:spPr>
          <a:xfrm>
            <a:off x="1657187" y="2162733"/>
            <a:ext cx="4114963" cy="553968"/>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chemeClr val="accent1">
                    <a:lumMod val="75000"/>
                  </a:schemeClr>
                </a:solidFill>
                <a:latin typeface="Architects Daughter"/>
                <a:ea typeface="Architects Daughter"/>
                <a:cs typeface="Architects Daughter"/>
                <a:sym typeface="Architects Daughter"/>
              </a:rPr>
              <a:t>Week of Jan. 17-20, 2023</a:t>
            </a:r>
            <a:endParaRPr sz="2400" b="1" dirty="0">
              <a:solidFill>
                <a:schemeClr val="accent1">
                  <a:lumMod val="75000"/>
                </a:schemeClr>
              </a:solidFill>
              <a:latin typeface="Architects Daughter"/>
              <a:ea typeface="Architects Daughter"/>
              <a:cs typeface="Architects Daughter"/>
              <a:sym typeface="Architects Daughter"/>
            </a:endParaRPr>
          </a:p>
        </p:txBody>
      </p:sp>
      <p:sp>
        <p:nvSpPr>
          <p:cNvPr id="9" name="TextBox 8">
            <a:extLst>
              <a:ext uri="{FF2B5EF4-FFF2-40B4-BE49-F238E27FC236}">
                <a16:creationId xmlns:a16="http://schemas.microsoft.com/office/drawing/2014/main" id="{570DDDBE-08BA-5545-9FB2-D5860F083895}"/>
              </a:ext>
            </a:extLst>
          </p:cNvPr>
          <p:cNvSpPr txBox="1"/>
          <p:nvPr/>
        </p:nvSpPr>
        <p:spPr>
          <a:xfrm>
            <a:off x="2772697" y="3477610"/>
            <a:ext cx="2211397" cy="2993705"/>
          </a:xfrm>
          <a:prstGeom prst="rect">
            <a:avLst/>
          </a:prstGeom>
          <a:noFill/>
        </p:spPr>
        <p:txBody>
          <a:bodyPr wrap="square">
            <a:spAutoFit/>
          </a:bodyPr>
          <a:lstStyle/>
          <a:p>
            <a:pPr>
              <a:lnSpc>
                <a:spcPct val="115000"/>
              </a:lnSpc>
            </a:pPr>
            <a:r>
              <a:rPr lang="en-US" sz="1400" b="1" u="sng" dirty="0">
                <a:solidFill>
                  <a:schemeClr val="dk1"/>
                </a:solidFill>
                <a:latin typeface="Century Gothic"/>
                <a:ea typeface="Century Gothic"/>
                <a:cs typeface="Century Gothic"/>
                <a:sym typeface="Century Gothic"/>
              </a:rPr>
              <a:t>Math</a:t>
            </a:r>
            <a:r>
              <a:rPr lang="en-US" sz="1400" dirty="0">
                <a:solidFill>
                  <a:schemeClr val="dk1"/>
                </a:solidFill>
                <a:latin typeface="Century Gothic"/>
                <a:ea typeface="Century Gothic"/>
                <a:cs typeface="Century Gothic"/>
                <a:sym typeface="Century Gothic"/>
              </a:rPr>
              <a:t>:  </a:t>
            </a:r>
            <a:r>
              <a:rPr lang="en-US" sz="1400" b="1" i="1" dirty="0">
                <a:solidFill>
                  <a:schemeClr val="dk1"/>
                </a:solidFill>
                <a:latin typeface="Century Gothic"/>
                <a:ea typeface="Century Gothic"/>
                <a:cs typeface="Century Gothic"/>
                <a:sym typeface="Century Gothic"/>
              </a:rPr>
              <a:t>Module 4:  Multiplication &amp; Area</a:t>
            </a:r>
            <a:endParaRPr lang="en-US" sz="1400" dirty="0">
              <a:solidFill>
                <a:schemeClr val="dk1"/>
              </a:solidFill>
              <a:latin typeface="Century Gothic"/>
              <a:ea typeface="Century Gothic"/>
              <a:cs typeface="Century Gothic"/>
              <a:sym typeface="Century Gothic"/>
            </a:endParaRPr>
          </a:p>
          <a:p>
            <a:pPr>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–Lesson 12/13</a:t>
            </a:r>
          </a:p>
          <a:p>
            <a:pPr lvl="0">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Lesson 13</a:t>
            </a:r>
          </a:p>
          <a:p>
            <a:pPr lvl="0">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Lesson 14</a:t>
            </a:r>
          </a:p>
          <a:p>
            <a:pPr lvl="0">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Mock CFA/Module 4 Review</a:t>
            </a:r>
          </a:p>
          <a:p>
            <a:pPr lvl="0">
              <a:lnSpc>
                <a:spcPct val="150000"/>
              </a:lnSpc>
              <a:buClr>
                <a:schemeClr val="dk1"/>
              </a:buClr>
              <a:buSzPts val="1100"/>
            </a:pPr>
            <a:endParaRPr lang="en-US" sz="500" dirty="0">
              <a:solidFill>
                <a:schemeClr val="dk1"/>
              </a:solidFill>
              <a:latin typeface="Century Gothic"/>
              <a:ea typeface="Century Gothic"/>
              <a:cs typeface="Century Gothic"/>
              <a:sym typeface="Century Gothic"/>
            </a:endParaRPr>
          </a:p>
          <a:p>
            <a:pPr lvl="0">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EOM 4 Test on </a:t>
            </a:r>
          </a:p>
          <a:p>
            <a:pPr lvl="0">
              <a:lnSpc>
                <a:spcPct val="150000"/>
              </a:lnSpc>
              <a:buClr>
                <a:schemeClr val="dk1"/>
              </a:buClr>
              <a:buSzPts val="1100"/>
            </a:pPr>
            <a:r>
              <a:rPr lang="en-US" sz="1400" b="1" dirty="0">
                <a:solidFill>
                  <a:schemeClr val="dk1"/>
                </a:solidFill>
                <a:latin typeface="Century Gothic"/>
                <a:ea typeface="Century Gothic"/>
                <a:cs typeface="Century Gothic"/>
                <a:sym typeface="Century Gothic"/>
              </a:rPr>
              <a:t>Monday, Jan., 23</a:t>
            </a:r>
          </a:p>
        </p:txBody>
      </p:sp>
      <p:sp>
        <p:nvSpPr>
          <p:cNvPr id="10" name="Google Shape;88;gf67464871a_1_0">
            <a:extLst>
              <a:ext uri="{FF2B5EF4-FFF2-40B4-BE49-F238E27FC236}">
                <a16:creationId xmlns:a16="http://schemas.microsoft.com/office/drawing/2014/main" id="{C21C1D5C-0EA6-B040-98CD-22479A54EB01}"/>
              </a:ext>
            </a:extLst>
          </p:cNvPr>
          <p:cNvSpPr txBox="1"/>
          <p:nvPr/>
        </p:nvSpPr>
        <p:spPr>
          <a:xfrm>
            <a:off x="5231794" y="4009555"/>
            <a:ext cx="2087100" cy="331703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Math – Unit 4 Area</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Practice last week’s lessons 10, 12, 13, &amp; 14 Due Friday</a:t>
            </a:r>
          </a:p>
          <a:p>
            <a:pPr marL="0" lvl="0" indent="0" algn="l" rtl="0">
              <a:lnSpc>
                <a:spcPct val="115000"/>
              </a:lnSpc>
              <a:spcBef>
                <a:spcPts val="0"/>
              </a:spcBef>
              <a:spcAft>
                <a:spcPts val="0"/>
              </a:spcAft>
              <a:buClr>
                <a:schemeClr val="dk1"/>
              </a:buClr>
              <a:buSzPts val="1100"/>
              <a:buFont typeface="Arial"/>
              <a:buNone/>
            </a:pPr>
            <a:endParaRPr lang="en-US"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Grade Improvement: </a:t>
            </a:r>
            <a:r>
              <a:rPr lang="en-US" sz="1300" dirty="0">
                <a:solidFill>
                  <a:schemeClr val="dk1"/>
                </a:solidFill>
                <a:latin typeface="Century Gothic"/>
                <a:ea typeface="Century Gothic"/>
                <a:cs typeface="Century Gothic"/>
                <a:sym typeface="Century Gothic"/>
              </a:rPr>
              <a:t> Papers will come home Wednesday, as usual.  Please return any grade improvements by the following Monday.</a:t>
            </a:r>
          </a:p>
          <a:p>
            <a:pPr marL="0" lvl="0" indent="0" algn="l" rtl="0">
              <a:lnSpc>
                <a:spcPct val="115000"/>
              </a:lnSpc>
              <a:spcBef>
                <a:spcPts val="0"/>
              </a:spcBef>
              <a:spcAft>
                <a:spcPts val="0"/>
              </a:spcAft>
              <a:buClr>
                <a:schemeClr val="dk1"/>
              </a:buClr>
              <a:buSzPts val="1100"/>
              <a:buFont typeface="Arial"/>
              <a:buNone/>
            </a:pPr>
            <a:endParaRPr lang="en-US" sz="800" b="1" u="sng" dirty="0">
              <a:solidFill>
                <a:schemeClr val="dk1"/>
              </a:solidFill>
              <a:latin typeface="Century Gothic"/>
              <a:ea typeface="Century Gothic"/>
              <a:cs typeface="Century Gothic"/>
              <a:sym typeface="Century Gothic"/>
            </a:endParaRPr>
          </a:p>
        </p:txBody>
      </p:sp>
      <p:sp>
        <p:nvSpPr>
          <p:cNvPr id="11" name="Google Shape;86;gf67464871a_1_0">
            <a:extLst>
              <a:ext uri="{FF2B5EF4-FFF2-40B4-BE49-F238E27FC236}">
                <a16:creationId xmlns:a16="http://schemas.microsoft.com/office/drawing/2014/main" id="{CDE506D1-92A3-CC4F-8C30-D9A0862A6BD5}"/>
              </a:ext>
            </a:extLst>
          </p:cNvPr>
          <p:cNvSpPr txBox="1"/>
          <p:nvPr/>
        </p:nvSpPr>
        <p:spPr>
          <a:xfrm>
            <a:off x="205156" y="4729291"/>
            <a:ext cx="2347145" cy="430807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dirty="0">
                <a:solidFill>
                  <a:schemeClr val="dk1"/>
                </a:solidFill>
                <a:latin typeface="Calibri"/>
                <a:ea typeface="Calibri"/>
                <a:cs typeface="Calibri"/>
                <a:sym typeface="Calibri"/>
              </a:rPr>
              <a:t>                       This week, students</a:t>
            </a:r>
          </a:p>
          <a:p>
            <a:pPr marL="0" lvl="0" indent="0" algn="l" rtl="0">
              <a:lnSpc>
                <a:spcPct val="115000"/>
              </a:lnSpc>
              <a:spcBef>
                <a:spcPts val="0"/>
              </a:spcBef>
              <a:spcAft>
                <a:spcPts val="0"/>
              </a:spcAft>
              <a:buNone/>
            </a:pPr>
            <a:r>
              <a:rPr lang="en-US" sz="1100" dirty="0">
                <a:solidFill>
                  <a:schemeClr val="dk1"/>
                </a:solidFill>
                <a:latin typeface="Calibri"/>
                <a:ea typeface="Calibri"/>
                <a:cs typeface="Calibri"/>
                <a:sym typeface="Calibri"/>
              </a:rPr>
              <a:t>	 in </a:t>
            </a:r>
            <a:r>
              <a:rPr lang="en-US" sz="1100" b="1" dirty="0">
                <a:solidFill>
                  <a:schemeClr val="dk1"/>
                </a:solidFill>
                <a:latin typeface="Calibri"/>
                <a:ea typeface="Calibri"/>
                <a:cs typeface="Calibri"/>
                <a:sym typeface="Calibri"/>
              </a:rPr>
              <a:t>3-03</a:t>
            </a:r>
            <a:r>
              <a:rPr lang="en-US" sz="1100" dirty="0">
                <a:solidFill>
                  <a:schemeClr val="dk1"/>
                </a:solidFill>
                <a:latin typeface="Calibri"/>
                <a:ea typeface="Calibri"/>
                <a:cs typeface="Calibri"/>
                <a:sym typeface="Calibri"/>
              </a:rPr>
              <a:t> will have Ms. Darnell for math and science in the morning then switch to Mrs. Dollar for ELA after lunch.  </a:t>
            </a: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latin typeface="Calibri"/>
                <a:ea typeface="Calibri"/>
                <a:cs typeface="Calibri"/>
                <a:sym typeface="Calibri"/>
              </a:rPr>
              <a:t>Students </a:t>
            </a:r>
            <a:r>
              <a:rPr lang="en-US" sz="1100" b="1" dirty="0">
                <a:solidFill>
                  <a:schemeClr val="dk1"/>
                </a:solidFill>
                <a:latin typeface="Calibri"/>
                <a:ea typeface="Calibri"/>
                <a:cs typeface="Calibri"/>
                <a:sym typeface="Calibri"/>
              </a:rPr>
              <a:t>3-04</a:t>
            </a:r>
            <a:r>
              <a:rPr lang="en-US" sz="1100" dirty="0">
                <a:solidFill>
                  <a:schemeClr val="dk1"/>
                </a:solidFill>
                <a:latin typeface="Calibri"/>
                <a:ea typeface="Calibri"/>
                <a:cs typeface="Calibri"/>
                <a:sym typeface="Calibri"/>
              </a:rPr>
              <a:t> will have Mrs. Dollar for ELA and social studies, then switch to math in the afternoon with Ms. Darnell</a:t>
            </a:r>
            <a:endParaRPr sz="11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700" dirty="0">
              <a:solidFill>
                <a:schemeClr val="dk1"/>
              </a:solidFill>
              <a:latin typeface="Calibri"/>
              <a:ea typeface="Calibri"/>
              <a:cs typeface="Calibri"/>
              <a:sym typeface="Calibri"/>
            </a:endParaRPr>
          </a:p>
          <a:p>
            <a:pPr lvl="0">
              <a:lnSpc>
                <a:spcPct val="115000"/>
              </a:lnSpc>
              <a:buClr>
                <a:schemeClr val="dk1"/>
              </a:buClr>
              <a:buSzPts val="1100"/>
            </a:pPr>
            <a:r>
              <a:rPr lang="en-US" sz="1100" i="1" dirty="0">
                <a:solidFill>
                  <a:schemeClr val="dk1"/>
                </a:solidFill>
                <a:latin typeface="Century Gothic"/>
                <a:ea typeface="Calibri"/>
                <a:cs typeface="Calibri"/>
                <a:sym typeface="Century Gothic"/>
              </a:rPr>
              <a:t>Wed., Jan. 18 – Report Cards for the 2</a:t>
            </a:r>
            <a:r>
              <a:rPr lang="en-US" sz="1100" i="1" baseline="30000" dirty="0">
                <a:solidFill>
                  <a:schemeClr val="dk1"/>
                </a:solidFill>
                <a:latin typeface="Century Gothic"/>
                <a:ea typeface="Calibri"/>
                <a:cs typeface="Calibri"/>
                <a:sym typeface="Century Gothic"/>
              </a:rPr>
              <a:t>nd</a:t>
            </a:r>
            <a:r>
              <a:rPr lang="en-US" sz="1100" i="1" dirty="0">
                <a:solidFill>
                  <a:schemeClr val="dk1"/>
                </a:solidFill>
                <a:latin typeface="Century Gothic"/>
                <a:ea typeface="Calibri"/>
                <a:cs typeface="Calibri"/>
                <a:sym typeface="Century Gothic"/>
              </a:rPr>
              <a:t> 9 Weeks go LIVE in Power School</a:t>
            </a:r>
          </a:p>
          <a:p>
            <a:pPr lvl="0">
              <a:lnSpc>
                <a:spcPct val="115000"/>
              </a:lnSpc>
              <a:buClr>
                <a:schemeClr val="dk1"/>
              </a:buClr>
              <a:buSzPts val="1100"/>
            </a:pPr>
            <a:endParaRPr lang="en-US" sz="7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100" i="1" dirty="0">
                <a:solidFill>
                  <a:schemeClr val="dk1"/>
                </a:solidFill>
                <a:latin typeface="Century Gothic"/>
                <a:ea typeface="Calibri"/>
                <a:cs typeface="Calibri"/>
                <a:sym typeface="Century Gothic"/>
              </a:rPr>
              <a:t>Fri., Jan 20 @5:15 </a:t>
            </a:r>
            <a:r>
              <a:rPr lang="en-US" sz="1100" b="1" i="1" dirty="0">
                <a:solidFill>
                  <a:schemeClr val="dk1"/>
                </a:solidFill>
                <a:latin typeface="Century Gothic"/>
                <a:ea typeface="Calibri"/>
                <a:cs typeface="Calibri"/>
                <a:sym typeface="Century Gothic"/>
              </a:rPr>
              <a:t>Skate Night -</a:t>
            </a:r>
            <a:r>
              <a:rPr lang="en-US" sz="1100" i="1" dirty="0">
                <a:solidFill>
                  <a:schemeClr val="dk1"/>
                </a:solidFill>
                <a:latin typeface="Century Gothic"/>
                <a:ea typeface="Calibri"/>
                <a:cs typeface="Calibri"/>
                <a:sym typeface="Century Gothic"/>
              </a:rPr>
              <a:t> Cordova Skate Center</a:t>
            </a:r>
          </a:p>
          <a:p>
            <a:pPr lvl="0">
              <a:lnSpc>
                <a:spcPct val="115000"/>
              </a:lnSpc>
              <a:buClr>
                <a:schemeClr val="dk1"/>
              </a:buClr>
              <a:buSzPts val="1100"/>
            </a:pPr>
            <a:endParaRPr lang="en-US" sz="7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100" i="1" dirty="0">
                <a:solidFill>
                  <a:schemeClr val="dk1"/>
                </a:solidFill>
                <a:latin typeface="Century Gothic"/>
                <a:ea typeface="Calibri"/>
                <a:cs typeface="Calibri"/>
                <a:sym typeface="Century Gothic"/>
              </a:rPr>
              <a:t>Wed., Jan. 25</a:t>
            </a:r>
            <a:r>
              <a:rPr lang="en-US" sz="1100" i="1" baseline="30000" dirty="0">
                <a:solidFill>
                  <a:schemeClr val="dk1"/>
                </a:solidFill>
                <a:latin typeface="Century Gothic"/>
                <a:ea typeface="Calibri"/>
                <a:cs typeface="Calibri"/>
                <a:sym typeface="Century Gothic"/>
              </a:rPr>
              <a:t>th</a:t>
            </a:r>
            <a:r>
              <a:rPr lang="en-US" sz="1100" i="1" dirty="0">
                <a:solidFill>
                  <a:schemeClr val="dk1"/>
                </a:solidFill>
                <a:latin typeface="Century Gothic"/>
                <a:ea typeface="Calibri"/>
                <a:cs typeface="Calibri"/>
                <a:sym typeface="Century Gothic"/>
              </a:rPr>
              <a:t> is Ms. Darnell’s birthday!</a:t>
            </a:r>
          </a:p>
          <a:p>
            <a:pPr lvl="0">
              <a:lnSpc>
                <a:spcPct val="115000"/>
              </a:lnSpc>
              <a:buClr>
                <a:schemeClr val="dk1"/>
              </a:buClr>
              <a:buSzPts val="1100"/>
            </a:pPr>
            <a:endParaRPr lang="en-US" sz="7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100" i="1" dirty="0">
                <a:solidFill>
                  <a:schemeClr val="dk1"/>
                </a:solidFill>
                <a:latin typeface="Century Gothic"/>
                <a:ea typeface="Calibri"/>
                <a:cs typeface="Calibri"/>
                <a:sym typeface="Century Gothic"/>
              </a:rPr>
              <a:t>Thur., Jan. 26</a:t>
            </a:r>
            <a:r>
              <a:rPr lang="en-US" sz="1100" i="1" baseline="30000" dirty="0">
                <a:solidFill>
                  <a:schemeClr val="dk1"/>
                </a:solidFill>
                <a:latin typeface="Century Gothic"/>
                <a:ea typeface="Calibri"/>
                <a:cs typeface="Calibri"/>
                <a:sym typeface="Century Gothic"/>
              </a:rPr>
              <a:t>th</a:t>
            </a:r>
            <a:r>
              <a:rPr lang="en-US" sz="1100" i="1" dirty="0">
                <a:solidFill>
                  <a:schemeClr val="dk1"/>
                </a:solidFill>
                <a:latin typeface="Century Gothic"/>
                <a:ea typeface="Calibri"/>
                <a:cs typeface="Calibri"/>
                <a:sym typeface="Century Gothic"/>
              </a:rPr>
              <a:t> – Spring Pictures &amp; Spaghetti Night!</a:t>
            </a:r>
          </a:p>
          <a:p>
            <a:pPr lvl="0">
              <a:lnSpc>
                <a:spcPct val="115000"/>
              </a:lnSpc>
              <a:buClr>
                <a:schemeClr val="dk1"/>
              </a:buClr>
              <a:buSzPts val="1100"/>
            </a:pPr>
            <a:endParaRPr lang="en-US" sz="700" i="1" dirty="0">
              <a:solidFill>
                <a:schemeClr val="dk1"/>
              </a:solidFill>
              <a:latin typeface="Century Gothic"/>
              <a:ea typeface="Calibri"/>
              <a:cs typeface="Calibri"/>
              <a:sym typeface="Century Gothic"/>
            </a:endParaRPr>
          </a:p>
        </p:txBody>
      </p:sp>
      <p:sp>
        <p:nvSpPr>
          <p:cNvPr id="12" name="Google Shape;89;gf67464871a_1_0">
            <a:extLst>
              <a:ext uri="{FF2B5EF4-FFF2-40B4-BE49-F238E27FC236}">
                <a16:creationId xmlns:a16="http://schemas.microsoft.com/office/drawing/2014/main" id="{7A01F1FA-3104-E549-B86F-84026D4DC829}"/>
              </a:ext>
            </a:extLst>
          </p:cNvPr>
          <p:cNvSpPr txBox="1"/>
          <p:nvPr/>
        </p:nvSpPr>
        <p:spPr>
          <a:xfrm>
            <a:off x="3346446" y="7653522"/>
            <a:ext cx="4530251" cy="1883562"/>
          </a:xfrm>
          <a:prstGeom prst="rect">
            <a:avLst/>
          </a:prstGeom>
          <a:noFill/>
          <a:ln>
            <a:noFill/>
          </a:ln>
        </p:spPr>
        <p:txBody>
          <a:bodyPr spcFirstLastPara="1" wrap="square" lIns="91425" tIns="91425" rIns="91425" bIns="91425" anchor="t" anchorCtr="0">
            <a:spAutoFit/>
          </a:bodyPr>
          <a:lstStyle/>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Bring </a:t>
            </a:r>
            <a:r>
              <a:rPr lang="en-US" sz="1600" b="1" u="sng" dirty="0">
                <a:solidFill>
                  <a:schemeClr val="dk1"/>
                </a:solidFill>
                <a:latin typeface="Architects Daughter"/>
                <a:ea typeface="Architects Daughter"/>
                <a:cs typeface="Architects Daughter"/>
                <a:sym typeface="Architects Daughter"/>
              </a:rPr>
              <a:t>CHARGED</a:t>
            </a:r>
            <a:r>
              <a:rPr lang="en-US" sz="1600" dirty="0">
                <a:solidFill>
                  <a:schemeClr val="dk1"/>
                </a:solidFill>
                <a:latin typeface="Architects Daughter"/>
                <a:ea typeface="Architects Daughter"/>
                <a:cs typeface="Architects Daughter"/>
                <a:sym typeface="Architects Daughter"/>
              </a:rPr>
              <a:t> devices </a:t>
            </a:r>
            <a:r>
              <a:rPr lang="en-US" sz="1600" b="1" dirty="0">
                <a:solidFill>
                  <a:schemeClr val="dk1"/>
                </a:solidFill>
                <a:latin typeface="Architects Daughter"/>
                <a:ea typeface="Architects Daughter"/>
                <a:cs typeface="Architects Daughter"/>
                <a:sym typeface="Architects Daughter"/>
              </a:rPr>
              <a:t>daily.</a:t>
            </a:r>
            <a:r>
              <a:rPr lang="en-US" sz="1600" dirty="0">
                <a:solidFill>
                  <a:schemeClr val="dk1"/>
                </a:solidFill>
                <a:latin typeface="Architects Daughter"/>
                <a:ea typeface="Architects Daughter"/>
                <a:cs typeface="Architects Daughter"/>
                <a:sym typeface="Architects Daughter"/>
              </a:rPr>
              <a:t>.         </a:t>
            </a:r>
          </a:p>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We are using them </a:t>
            </a:r>
            <a:r>
              <a:rPr lang="en-US" sz="1600" b="1" u="sng" dirty="0">
                <a:solidFill>
                  <a:schemeClr val="dk1"/>
                </a:solidFill>
                <a:latin typeface="Architects Daughter"/>
                <a:ea typeface="Architects Daughter"/>
                <a:cs typeface="Architects Daughter"/>
                <a:sym typeface="Architects Daughter"/>
              </a:rPr>
              <a:t>every day</a:t>
            </a:r>
            <a:r>
              <a:rPr lang="en-US" sz="1600" dirty="0">
                <a:solidFill>
                  <a:schemeClr val="dk1"/>
                </a:solidFill>
                <a:latin typeface="Architects Daughter"/>
                <a:ea typeface="Architects Daughter"/>
                <a:cs typeface="Architects Daughter"/>
                <a:sym typeface="Architects Daughter"/>
              </a:rPr>
              <a:t>!! </a:t>
            </a:r>
          </a:p>
          <a:p>
            <a:pPr marL="457200" lvl="0" indent="-298450" algn="l" rtl="0">
              <a:lnSpc>
                <a:spcPct val="115000"/>
              </a:lnSpc>
              <a:spcBef>
                <a:spcPts val="0"/>
              </a:spcBef>
              <a:spcAft>
                <a:spcPts val="0"/>
              </a:spcAft>
              <a:buClr>
                <a:schemeClr val="dk1"/>
              </a:buClr>
              <a:buSzPts val="1100"/>
              <a:buChar char="•"/>
            </a:pPr>
            <a:endParaRPr lang="en-US" sz="1600" b="1" u="sng"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600" b="1" u="sng" dirty="0">
                <a:solidFill>
                  <a:schemeClr val="dk1"/>
                </a:solidFill>
                <a:latin typeface="Architects Daughter"/>
                <a:ea typeface="Architects Daughter"/>
                <a:cs typeface="Architects Daughter"/>
                <a:sym typeface="Architects Daughter"/>
              </a:rPr>
              <a:t>UNIFORMS</a:t>
            </a:r>
            <a:r>
              <a:rPr lang="en-US" sz="1600" dirty="0">
                <a:solidFill>
                  <a:schemeClr val="dk1"/>
                </a:solidFill>
                <a:latin typeface="Architects Daughter"/>
                <a:ea typeface="Architects Daughter"/>
                <a:cs typeface="Architects Daughter"/>
                <a:sym typeface="Architects Daughter"/>
              </a:rPr>
              <a:t>: Jackets worn inside the classrooms must be a SOLID color:  white, khaki, grey, black, red, or navy.</a:t>
            </a:r>
          </a:p>
        </p:txBody>
      </p:sp>
    </p:spTree>
    <p:extLst>
      <p:ext uri="{BB962C8B-B14F-4D97-AF65-F5344CB8AC3E}">
        <p14:creationId xmlns:p14="http://schemas.microsoft.com/office/powerpoint/2010/main" val="681513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8" y="-152400"/>
            <a:ext cx="7817608" cy="10210800"/>
          </a:xfrm>
          <a:prstGeom prst="rect">
            <a:avLst/>
          </a:prstGeom>
        </p:spPr>
      </p:pic>
      <p:sp>
        <p:nvSpPr>
          <p:cNvPr id="3" name="Google Shape;85;gf67464871a_1_0">
            <a:extLst>
              <a:ext uri="{FF2B5EF4-FFF2-40B4-BE49-F238E27FC236}">
                <a16:creationId xmlns:a16="http://schemas.microsoft.com/office/drawing/2014/main" id="{B64DE17B-D020-DFF1-C9D4-E59FA8B54057}"/>
              </a:ext>
            </a:extLst>
          </p:cNvPr>
          <p:cNvSpPr txBox="1"/>
          <p:nvPr/>
        </p:nvSpPr>
        <p:spPr>
          <a:xfrm>
            <a:off x="1657187" y="2162733"/>
            <a:ext cx="3942929" cy="553968"/>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FF9E00"/>
                </a:solidFill>
                <a:latin typeface="Architects Daughter"/>
                <a:ea typeface="Architects Daughter"/>
                <a:cs typeface="Architects Daughter"/>
                <a:sym typeface="Architects Daughter"/>
              </a:rPr>
              <a:t>Week of Jan. 9-13, 2023</a:t>
            </a:r>
            <a:endParaRPr sz="2400" b="1" dirty="0">
              <a:solidFill>
                <a:srgbClr val="FF9E00"/>
              </a:solidFill>
              <a:latin typeface="Architects Daughter"/>
              <a:ea typeface="Architects Daughter"/>
              <a:cs typeface="Architects Daughter"/>
              <a:sym typeface="Architects Daughter"/>
            </a:endParaRPr>
          </a:p>
        </p:txBody>
      </p:sp>
      <p:sp>
        <p:nvSpPr>
          <p:cNvPr id="8" name="TextBox 7">
            <a:extLst>
              <a:ext uri="{FF2B5EF4-FFF2-40B4-BE49-F238E27FC236}">
                <a16:creationId xmlns:a16="http://schemas.microsoft.com/office/drawing/2014/main" id="{11D75D46-D18C-DFCB-D2FB-31D83A845D4E}"/>
              </a:ext>
            </a:extLst>
          </p:cNvPr>
          <p:cNvSpPr txBox="1"/>
          <p:nvPr/>
        </p:nvSpPr>
        <p:spPr>
          <a:xfrm>
            <a:off x="2772697" y="3477610"/>
            <a:ext cx="2211397" cy="2813078"/>
          </a:xfrm>
          <a:prstGeom prst="rect">
            <a:avLst/>
          </a:prstGeom>
          <a:noFill/>
        </p:spPr>
        <p:txBody>
          <a:bodyPr wrap="square">
            <a:spAutoFit/>
          </a:bodyPr>
          <a:lstStyle/>
          <a:p>
            <a:pP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r>
              <a:rPr lang="en-US" b="1" i="1" dirty="0">
                <a:solidFill>
                  <a:schemeClr val="dk1"/>
                </a:solidFill>
                <a:latin typeface="Century Gothic"/>
                <a:ea typeface="Century Gothic"/>
                <a:cs typeface="Century Gothic"/>
                <a:sym typeface="Century Gothic"/>
              </a:rPr>
              <a:t>Module 4:  </a:t>
            </a:r>
            <a:r>
              <a:rPr lang="en-US" sz="1400" b="1" i="1" dirty="0">
                <a:solidFill>
                  <a:schemeClr val="dk1"/>
                </a:solidFill>
                <a:latin typeface="Century Gothic"/>
                <a:ea typeface="Century Gothic"/>
                <a:cs typeface="Century Gothic"/>
                <a:sym typeface="Century Gothic"/>
              </a:rPr>
              <a:t>Multiplication &amp; Area</a:t>
            </a:r>
            <a:endParaRPr lang="en-US" sz="1400" dirty="0">
              <a:solidFill>
                <a:schemeClr val="dk1"/>
              </a:solidFill>
              <a:latin typeface="Century Gothic"/>
              <a:ea typeface="Century Gothic"/>
              <a:cs typeface="Century Gothic"/>
              <a:sym typeface="Century Gothic"/>
            </a:endParaRPr>
          </a:p>
          <a:p>
            <a:pPr lvl="0"/>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Lesson 9</a:t>
            </a:r>
            <a:endParaRPr lang="en-US" sz="1400" u="sng" dirty="0">
              <a:solidFill>
                <a:schemeClr val="dk1"/>
              </a:solidFill>
              <a:latin typeface="Century Gothic"/>
              <a:ea typeface="Century Gothic"/>
              <a:cs typeface="Century Gothic"/>
              <a:sym typeface="Century Gothic"/>
            </a:endParaRPr>
          </a:p>
          <a:p>
            <a:pPr lvl="0">
              <a:buClr>
                <a:schemeClr val="dk1"/>
              </a:buClr>
              <a:buSzPts val="1100"/>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–Lessons 10</a:t>
            </a:r>
          </a:p>
          <a:p>
            <a:pPr lvl="0">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Lesson 11 (</a:t>
            </a:r>
            <a:r>
              <a:rPr lang="en-US" sz="1400" dirty="0" err="1">
                <a:solidFill>
                  <a:schemeClr val="dk1"/>
                </a:solidFill>
                <a:latin typeface="Century Gothic"/>
                <a:ea typeface="Century Gothic"/>
                <a:cs typeface="Century Gothic"/>
                <a:sym typeface="Century Gothic"/>
              </a:rPr>
              <a:t>iReady</a:t>
            </a:r>
            <a:r>
              <a:rPr lang="en-US" sz="1400" dirty="0">
                <a:solidFill>
                  <a:schemeClr val="dk1"/>
                </a:solidFill>
                <a:latin typeface="Century Gothic"/>
                <a:ea typeface="Century Gothic"/>
                <a:cs typeface="Century Gothic"/>
                <a:sym typeface="Century Gothic"/>
              </a:rPr>
              <a:t> Math Diagnostic during ELA Block)</a:t>
            </a:r>
          </a:p>
          <a:p>
            <a:pPr lvl="0">
              <a:buClr>
                <a:schemeClr val="dk1"/>
              </a:buClr>
              <a:buSzPts val="1100"/>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 Topic C; lessons 9-11 Review (Classwork Grade)</a:t>
            </a:r>
            <a:endParaRPr lang="en-US" sz="1400" b="1" dirty="0">
              <a:solidFill>
                <a:schemeClr val="dk1"/>
              </a:solidFill>
              <a:latin typeface="Century Gothic"/>
              <a:ea typeface="Century Gothic"/>
              <a:cs typeface="Century Gothic"/>
              <a:sym typeface="Century Gothic"/>
            </a:endParaRPr>
          </a:p>
          <a:p>
            <a:pPr lvl="0"/>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 Lesson 12</a:t>
            </a:r>
          </a:p>
        </p:txBody>
      </p:sp>
      <p:sp>
        <p:nvSpPr>
          <p:cNvPr id="9" name="Google Shape;88;gf67464871a_1_0">
            <a:extLst>
              <a:ext uri="{FF2B5EF4-FFF2-40B4-BE49-F238E27FC236}">
                <a16:creationId xmlns:a16="http://schemas.microsoft.com/office/drawing/2014/main" id="{12200D6E-B7CF-E5EF-28FB-590F44716D37}"/>
              </a:ext>
            </a:extLst>
          </p:cNvPr>
          <p:cNvSpPr txBox="1"/>
          <p:nvPr/>
        </p:nvSpPr>
        <p:spPr>
          <a:xfrm>
            <a:off x="5231795" y="3273692"/>
            <a:ext cx="2087100" cy="391873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300" b="1" dirty="0">
                <a:solidFill>
                  <a:schemeClr val="dk1"/>
                </a:solidFill>
                <a:latin typeface="Century Gothic"/>
                <a:ea typeface="Century Gothic"/>
                <a:cs typeface="Century Gothic"/>
                <a:sym typeface="Century Gothic"/>
              </a:rPr>
              <a:t>Math</a:t>
            </a:r>
            <a:r>
              <a:rPr lang="en-US" sz="1300" dirty="0">
                <a:solidFill>
                  <a:schemeClr val="dk1"/>
                </a:solidFill>
                <a:latin typeface="Century Gothic"/>
                <a:ea typeface="Century Gothic"/>
                <a:cs typeface="Century Gothic"/>
                <a:sym typeface="Century Gothic"/>
              </a:rPr>
              <a:t> – </a:t>
            </a:r>
            <a:endParaRPr lang="en-US" sz="13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Homework</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Packet due</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Friday</a:t>
            </a:r>
          </a:p>
          <a:p>
            <a:pPr marL="0" lvl="0" indent="0" algn="l" rtl="0">
              <a:lnSpc>
                <a:spcPct val="115000"/>
              </a:lnSpc>
              <a:spcBef>
                <a:spcPts val="0"/>
              </a:spcBef>
              <a:spcAft>
                <a:spcPts val="0"/>
              </a:spcAft>
              <a:buClr>
                <a:schemeClr val="dk1"/>
              </a:buClr>
              <a:buSzPts val="1100"/>
              <a:buFont typeface="Arial"/>
              <a:buNone/>
            </a:pPr>
            <a:endParaRPr lang="en-US" sz="1000" b="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b="1" dirty="0">
                <a:solidFill>
                  <a:schemeClr val="dk1"/>
                </a:solidFill>
                <a:latin typeface="Century Gothic"/>
                <a:ea typeface="Century Gothic"/>
                <a:cs typeface="Century Gothic"/>
                <a:sym typeface="Century Gothic"/>
              </a:rPr>
              <a:t>Science</a:t>
            </a:r>
            <a:r>
              <a:rPr lang="en-US" sz="1300" dirty="0">
                <a:solidFill>
                  <a:schemeClr val="dk1"/>
                </a:solidFill>
                <a:latin typeface="Century Gothic"/>
                <a:ea typeface="Century Gothic"/>
                <a:cs typeface="Century Gothic"/>
                <a:sym typeface="Century Gothic"/>
              </a:rPr>
              <a:t> – 3-03 </a:t>
            </a:r>
            <a:r>
              <a:rPr lang="en-US" sz="1300" dirty="0" err="1">
                <a:solidFill>
                  <a:schemeClr val="dk1"/>
                </a:solidFill>
                <a:latin typeface="Century Gothic"/>
                <a:ea typeface="Century Gothic"/>
                <a:cs typeface="Century Gothic"/>
                <a:sym typeface="Century Gothic"/>
              </a:rPr>
              <a:t>Hmwk</a:t>
            </a:r>
            <a:r>
              <a:rPr lang="en-US" sz="1300" dirty="0">
                <a:solidFill>
                  <a:schemeClr val="dk1"/>
                </a:solidFill>
                <a:latin typeface="Century Gothic"/>
                <a:ea typeface="Century Gothic"/>
                <a:cs typeface="Century Gothic"/>
                <a:sym typeface="Century Gothic"/>
              </a:rPr>
              <a:t> water cycle diagram; completed IN CLASS.</a:t>
            </a:r>
          </a:p>
          <a:p>
            <a:pPr marL="0" lvl="0" indent="0" algn="l" rtl="0">
              <a:lnSpc>
                <a:spcPct val="115000"/>
              </a:lnSpc>
              <a:spcBef>
                <a:spcPts val="0"/>
              </a:spcBef>
              <a:spcAft>
                <a:spcPts val="0"/>
              </a:spcAft>
              <a:buClr>
                <a:schemeClr val="dk1"/>
              </a:buClr>
              <a:buSzPts val="1100"/>
              <a:buFont typeface="Arial"/>
              <a:buNone/>
            </a:pPr>
            <a:endParaRPr lang="en-US" sz="10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u="sng" dirty="0">
                <a:solidFill>
                  <a:schemeClr val="dk1"/>
                </a:solidFill>
                <a:latin typeface="Century Gothic"/>
                <a:ea typeface="Century Gothic"/>
                <a:cs typeface="Century Gothic"/>
                <a:sym typeface="Century Gothic"/>
              </a:rPr>
              <a:t>Science 3-03</a:t>
            </a:r>
            <a:r>
              <a:rPr lang="en-US" sz="1300" dirty="0">
                <a:solidFill>
                  <a:schemeClr val="dk1"/>
                </a:solidFill>
                <a:latin typeface="Century Gothic"/>
                <a:ea typeface="Century Gothic"/>
                <a:cs typeface="Century Gothic"/>
                <a:sym typeface="Century Gothic"/>
              </a:rPr>
              <a:t> – weather water cycle, clouds; Test Friday – open notes</a:t>
            </a:r>
          </a:p>
          <a:p>
            <a:pPr marL="0" lvl="0" indent="0" algn="l" rtl="0">
              <a:lnSpc>
                <a:spcPct val="115000"/>
              </a:lnSpc>
              <a:spcBef>
                <a:spcPts val="0"/>
              </a:spcBef>
              <a:spcAft>
                <a:spcPts val="0"/>
              </a:spcAft>
              <a:buClr>
                <a:schemeClr val="dk1"/>
              </a:buClr>
              <a:buSzPts val="1100"/>
              <a:buFont typeface="Arial"/>
              <a:buNone/>
            </a:pPr>
            <a:endParaRPr lang="en-US" sz="1300" dirty="0">
              <a:solidFill>
                <a:schemeClr val="dk1"/>
              </a:solidFill>
              <a:latin typeface="Century Gothic"/>
              <a:ea typeface="Century Gothic"/>
              <a:cs typeface="Century Gothic"/>
              <a:sym typeface="Century Gothic"/>
            </a:endParaRPr>
          </a:p>
          <a:p>
            <a:pPr algn="ctr">
              <a:lnSpc>
                <a:spcPct val="115000"/>
              </a:lnSpc>
              <a:buClr>
                <a:schemeClr val="dk1"/>
              </a:buClr>
              <a:buSzPts val="1100"/>
            </a:pPr>
            <a:r>
              <a:rPr lang="en-US" sz="1400" b="1">
                <a:solidFill>
                  <a:srgbClr val="7030A0"/>
                </a:solidFill>
                <a:latin typeface="Century Gothic"/>
                <a:ea typeface="Calibri"/>
                <a:cs typeface="Calibri"/>
                <a:sym typeface="Century Gothic"/>
              </a:rPr>
              <a:t>Wed., </a:t>
            </a:r>
            <a:r>
              <a:rPr lang="en-US" sz="1400" b="1" dirty="0">
                <a:solidFill>
                  <a:srgbClr val="7030A0"/>
                </a:solidFill>
                <a:latin typeface="Century Gothic"/>
                <a:ea typeface="Calibri"/>
                <a:cs typeface="Calibri"/>
                <a:sym typeface="Century Gothic"/>
              </a:rPr>
              <a:t>Jan. 25</a:t>
            </a:r>
            <a:r>
              <a:rPr lang="en-US" sz="1400" b="1" baseline="30000" dirty="0">
                <a:solidFill>
                  <a:srgbClr val="7030A0"/>
                </a:solidFill>
                <a:latin typeface="Century Gothic"/>
                <a:ea typeface="Calibri"/>
                <a:cs typeface="Calibri"/>
                <a:sym typeface="Century Gothic"/>
              </a:rPr>
              <a:t>th</a:t>
            </a:r>
            <a:r>
              <a:rPr lang="en-US" sz="1400" b="1" dirty="0">
                <a:solidFill>
                  <a:srgbClr val="7030A0"/>
                </a:solidFill>
                <a:latin typeface="Century Gothic"/>
                <a:ea typeface="Calibri"/>
                <a:cs typeface="Calibri"/>
                <a:sym typeface="Century Gothic"/>
              </a:rPr>
              <a:t> is </a:t>
            </a:r>
            <a:r>
              <a:rPr lang="en-US" sz="1400" b="1" i="1" dirty="0">
                <a:solidFill>
                  <a:srgbClr val="7030A0"/>
                </a:solidFill>
                <a:latin typeface="Century Gothic"/>
                <a:ea typeface="Calibri"/>
                <a:cs typeface="Calibri"/>
                <a:sym typeface="Century Gothic"/>
              </a:rPr>
              <a:t>Ms. Darnell’s B-Day!</a:t>
            </a:r>
            <a:endParaRPr lang="en-US" sz="1600" b="1" dirty="0">
              <a:solidFill>
                <a:srgbClr val="7030A0"/>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lang="en-US" sz="700" dirty="0">
              <a:solidFill>
                <a:schemeClr val="dk1"/>
              </a:solidFill>
              <a:latin typeface="Century Gothic"/>
              <a:ea typeface="Century Gothic"/>
              <a:cs typeface="Century Gothic"/>
              <a:sym typeface="Century Gothic"/>
            </a:endParaRPr>
          </a:p>
        </p:txBody>
      </p:sp>
      <p:sp>
        <p:nvSpPr>
          <p:cNvPr id="10" name="Google Shape;86;gf67464871a_1_0">
            <a:extLst>
              <a:ext uri="{FF2B5EF4-FFF2-40B4-BE49-F238E27FC236}">
                <a16:creationId xmlns:a16="http://schemas.microsoft.com/office/drawing/2014/main" id="{0844D889-F517-3D72-948A-A31B74178B69}"/>
              </a:ext>
            </a:extLst>
          </p:cNvPr>
          <p:cNvSpPr txBox="1"/>
          <p:nvPr/>
        </p:nvSpPr>
        <p:spPr>
          <a:xfrm>
            <a:off x="193462" y="3337373"/>
            <a:ext cx="2347145" cy="669718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This week, students</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in </a:t>
            </a:r>
            <a:r>
              <a:rPr lang="en-US" sz="1200" b="1" dirty="0">
                <a:solidFill>
                  <a:schemeClr val="dk1"/>
                </a:solidFill>
                <a:latin typeface="Calibri"/>
                <a:ea typeface="Calibri"/>
                <a:cs typeface="Calibri"/>
                <a:sym typeface="Calibri"/>
              </a:rPr>
              <a:t>3-04</a:t>
            </a:r>
            <a:r>
              <a:rPr lang="en-US" sz="1200" dirty="0">
                <a:solidFill>
                  <a:schemeClr val="dk1"/>
                </a:solidFill>
                <a:latin typeface="Calibri"/>
                <a:ea typeface="Calibri"/>
                <a:cs typeface="Calibri"/>
                <a:sym typeface="Calibri"/>
              </a:rPr>
              <a:t> will have</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Ms. Darnell for</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math and science</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in the morning</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then switch to Mrs. Dollar for ELA after lunch.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Students </a:t>
            </a:r>
            <a:r>
              <a:rPr lang="en-US" sz="1200" b="1" dirty="0">
                <a:solidFill>
                  <a:schemeClr val="dk1"/>
                </a:solidFill>
                <a:latin typeface="Calibri"/>
                <a:ea typeface="Calibri"/>
                <a:cs typeface="Calibri"/>
                <a:sym typeface="Calibri"/>
              </a:rPr>
              <a:t>3-03</a:t>
            </a:r>
            <a:r>
              <a:rPr lang="en-US" sz="1200" dirty="0">
                <a:solidFill>
                  <a:schemeClr val="dk1"/>
                </a:solidFill>
                <a:latin typeface="Calibri"/>
                <a:ea typeface="Calibri"/>
                <a:cs typeface="Calibri"/>
                <a:sym typeface="Calibri"/>
              </a:rPr>
              <a:t> will have Mrs. Dollar for ELA and social studies, then switch to math in the afternoon with Ms. Darnell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sz="1400"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r>
              <a:rPr lang="en-US" sz="1400" b="1" dirty="0">
                <a:solidFill>
                  <a:schemeClr val="dk1"/>
                </a:solidFill>
                <a:latin typeface="Century Gothic"/>
                <a:ea typeface="Calibri"/>
                <a:cs typeface="Calibri"/>
                <a:sym typeface="Century Gothic"/>
              </a:rPr>
              <a:t>Mon., Jan 16 – </a:t>
            </a:r>
            <a:r>
              <a:rPr lang="en-US" sz="1400" i="1" dirty="0">
                <a:solidFill>
                  <a:schemeClr val="dk1"/>
                </a:solidFill>
                <a:latin typeface="Century Gothic"/>
                <a:ea typeface="Calibri"/>
                <a:cs typeface="Calibri"/>
                <a:sym typeface="Century Gothic"/>
              </a:rPr>
              <a:t>No School</a:t>
            </a: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a:t>
            </a:r>
            <a:r>
              <a:rPr lang="en-US" sz="1400" i="1" dirty="0" err="1">
                <a:solidFill>
                  <a:schemeClr val="dk1"/>
                </a:solidFill>
                <a:latin typeface="Century Gothic"/>
                <a:ea typeface="Calibri"/>
                <a:cs typeface="Calibri"/>
                <a:sym typeface="Century Gothic"/>
              </a:rPr>
              <a:t>MLK.Jr</a:t>
            </a:r>
            <a:r>
              <a:rPr lang="en-US" sz="1400" i="1" dirty="0">
                <a:solidFill>
                  <a:schemeClr val="dk1"/>
                </a:solidFill>
                <a:latin typeface="Century Gothic"/>
                <a:ea typeface="Calibri"/>
                <a:cs typeface="Calibri"/>
                <a:sym typeface="Century Gothic"/>
              </a:rPr>
              <a:t>. Day)</a:t>
            </a:r>
          </a:p>
          <a:p>
            <a:pPr lvl="0">
              <a:lnSpc>
                <a:spcPct val="115000"/>
              </a:lnSpc>
              <a:buClr>
                <a:schemeClr val="dk1"/>
              </a:buClr>
              <a:buSzPts val="1100"/>
            </a:pPr>
            <a:endParaRPr lang="en-US" sz="14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Wed., Jan. 18 – Report Cards for the 2</a:t>
            </a:r>
            <a:r>
              <a:rPr lang="en-US" sz="1400" i="1" baseline="30000" dirty="0">
                <a:solidFill>
                  <a:schemeClr val="dk1"/>
                </a:solidFill>
                <a:latin typeface="Century Gothic"/>
                <a:ea typeface="Calibri"/>
                <a:cs typeface="Calibri"/>
                <a:sym typeface="Century Gothic"/>
              </a:rPr>
              <a:t>nd</a:t>
            </a:r>
            <a:r>
              <a:rPr lang="en-US" sz="1400" i="1" dirty="0">
                <a:solidFill>
                  <a:schemeClr val="dk1"/>
                </a:solidFill>
                <a:latin typeface="Century Gothic"/>
                <a:ea typeface="Calibri"/>
                <a:cs typeface="Calibri"/>
                <a:sym typeface="Century Gothic"/>
              </a:rPr>
              <a:t> 9 Weeks go LIVE in Power School</a:t>
            </a:r>
          </a:p>
          <a:p>
            <a:pPr lvl="0">
              <a:lnSpc>
                <a:spcPct val="115000"/>
              </a:lnSpc>
              <a:buClr>
                <a:schemeClr val="dk1"/>
              </a:buClr>
              <a:buSzPts val="1100"/>
            </a:pPr>
            <a:endParaRPr lang="en-US" sz="11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Fri., Jan 20 @5:15 </a:t>
            </a:r>
            <a:r>
              <a:rPr lang="en-US" sz="1400" b="1" i="1" dirty="0">
                <a:solidFill>
                  <a:schemeClr val="dk1"/>
                </a:solidFill>
                <a:latin typeface="Century Gothic"/>
                <a:ea typeface="Calibri"/>
                <a:cs typeface="Calibri"/>
                <a:sym typeface="Century Gothic"/>
              </a:rPr>
              <a:t>Skate Night -</a:t>
            </a:r>
            <a:r>
              <a:rPr lang="en-US" sz="1400" i="1" dirty="0">
                <a:solidFill>
                  <a:schemeClr val="dk1"/>
                </a:solidFill>
                <a:latin typeface="Century Gothic"/>
                <a:ea typeface="Calibri"/>
                <a:cs typeface="Calibri"/>
                <a:sym typeface="Century Gothic"/>
              </a:rPr>
              <a:t> Cordova Skate</a:t>
            </a: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             Center</a:t>
            </a:r>
          </a:p>
          <a:p>
            <a:pPr lvl="0">
              <a:lnSpc>
                <a:spcPct val="115000"/>
              </a:lnSpc>
              <a:buClr>
                <a:schemeClr val="dk1"/>
              </a:buClr>
              <a:buSzPts val="1100"/>
            </a:pPr>
            <a:endParaRPr lang="en-US" sz="9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Thur., Jan. 26</a:t>
            </a:r>
            <a:r>
              <a:rPr lang="en-US" sz="1400" i="1" baseline="30000" dirty="0">
                <a:solidFill>
                  <a:schemeClr val="dk1"/>
                </a:solidFill>
                <a:latin typeface="Century Gothic"/>
                <a:ea typeface="Calibri"/>
                <a:cs typeface="Calibri"/>
                <a:sym typeface="Century Gothic"/>
              </a:rPr>
              <a:t>th</a:t>
            </a:r>
            <a:r>
              <a:rPr lang="en-US" sz="1400" i="1" dirty="0">
                <a:solidFill>
                  <a:schemeClr val="dk1"/>
                </a:solidFill>
                <a:latin typeface="Century Gothic"/>
                <a:ea typeface="Calibri"/>
                <a:cs typeface="Calibri"/>
                <a:sym typeface="Century Gothic"/>
              </a:rPr>
              <a:t> – Spring Pictures &amp; Spaghetti Night!</a:t>
            </a:r>
            <a:endParaRPr lang="en-US" sz="1400" dirty="0">
              <a:solidFill>
                <a:schemeClr val="dk1"/>
              </a:solidFill>
              <a:latin typeface="Calibri"/>
              <a:ea typeface="Calibri"/>
              <a:cs typeface="Calibri"/>
              <a:sym typeface="Calibri"/>
            </a:endParaRPr>
          </a:p>
        </p:txBody>
      </p:sp>
      <p:sp>
        <p:nvSpPr>
          <p:cNvPr id="11" name="Google Shape;89;gf67464871a_1_0">
            <a:extLst>
              <a:ext uri="{FF2B5EF4-FFF2-40B4-BE49-F238E27FC236}">
                <a16:creationId xmlns:a16="http://schemas.microsoft.com/office/drawing/2014/main" id="{9EA1962C-218C-B43A-07C0-1C5837BB799D}"/>
              </a:ext>
            </a:extLst>
          </p:cNvPr>
          <p:cNvSpPr txBox="1"/>
          <p:nvPr/>
        </p:nvSpPr>
        <p:spPr>
          <a:xfrm>
            <a:off x="3628651" y="7557269"/>
            <a:ext cx="4530251" cy="2166717"/>
          </a:xfrm>
          <a:prstGeom prst="rect">
            <a:avLst/>
          </a:prstGeom>
          <a:noFill/>
          <a:ln>
            <a:noFill/>
          </a:ln>
        </p:spPr>
        <p:txBody>
          <a:bodyPr spcFirstLastPara="1" wrap="square" lIns="91425" tIns="91425" rIns="91425" bIns="91425" anchor="t" anchorCtr="0">
            <a:spAutoFit/>
          </a:bodyPr>
          <a:lstStyle/>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Bring </a:t>
            </a:r>
            <a:r>
              <a:rPr lang="en-US" sz="1600" b="1" u="sng" dirty="0">
                <a:solidFill>
                  <a:schemeClr val="dk1"/>
                </a:solidFill>
                <a:latin typeface="Architects Daughter"/>
                <a:ea typeface="Architects Daughter"/>
                <a:cs typeface="Architects Daughter"/>
                <a:sym typeface="Architects Daughter"/>
              </a:rPr>
              <a:t>CHARGED</a:t>
            </a:r>
            <a:r>
              <a:rPr lang="en-US" sz="1600" dirty="0">
                <a:solidFill>
                  <a:schemeClr val="dk1"/>
                </a:solidFill>
                <a:latin typeface="Architects Daughter"/>
                <a:ea typeface="Architects Daughter"/>
                <a:cs typeface="Architects Daughter"/>
                <a:sym typeface="Architects Daughter"/>
              </a:rPr>
              <a:t> devices </a:t>
            </a:r>
            <a:r>
              <a:rPr lang="en-US" sz="1600" b="1" dirty="0">
                <a:solidFill>
                  <a:schemeClr val="dk1"/>
                </a:solidFill>
                <a:latin typeface="Architects Daughter"/>
                <a:ea typeface="Architects Daughter"/>
                <a:cs typeface="Architects Daughter"/>
                <a:sym typeface="Architects Daughter"/>
              </a:rPr>
              <a:t>daily.</a:t>
            </a:r>
            <a:r>
              <a:rPr lang="en-US" sz="1600" dirty="0">
                <a:solidFill>
                  <a:schemeClr val="dk1"/>
                </a:solidFill>
                <a:latin typeface="Architects Daughter"/>
                <a:ea typeface="Architects Daughter"/>
                <a:cs typeface="Architects Daughter"/>
                <a:sym typeface="Architects Daughter"/>
              </a:rPr>
              <a:t>.         </a:t>
            </a:r>
          </a:p>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We are using them </a:t>
            </a:r>
            <a:r>
              <a:rPr lang="en-US" sz="1600" b="1" u="sng" dirty="0">
                <a:solidFill>
                  <a:schemeClr val="dk1"/>
                </a:solidFill>
                <a:latin typeface="Architects Daughter"/>
                <a:ea typeface="Architects Daughter"/>
                <a:cs typeface="Architects Daughter"/>
                <a:sym typeface="Architects Daughter"/>
              </a:rPr>
              <a:t>every day</a:t>
            </a:r>
            <a:r>
              <a:rPr lang="en-US" sz="1600" dirty="0">
                <a:solidFill>
                  <a:schemeClr val="dk1"/>
                </a:solidFill>
                <a:latin typeface="Architects Daughter"/>
                <a:ea typeface="Architects Daughter"/>
                <a:cs typeface="Architects Daughter"/>
                <a:sym typeface="Architects Daughter"/>
              </a:rPr>
              <a:t>!! </a:t>
            </a:r>
          </a:p>
          <a:p>
            <a:pPr marL="457200" lvl="0" indent="-298450" algn="l" rtl="0">
              <a:lnSpc>
                <a:spcPct val="115000"/>
              </a:lnSpc>
              <a:spcBef>
                <a:spcPts val="0"/>
              </a:spcBef>
              <a:spcAft>
                <a:spcPts val="0"/>
              </a:spcAft>
              <a:buClr>
                <a:schemeClr val="dk1"/>
              </a:buClr>
              <a:buSzPts val="1100"/>
              <a:buChar char="•"/>
            </a:pPr>
            <a:endParaRPr lang="en-US" sz="1600" b="1" u="sng"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600" b="1" u="sng" dirty="0">
                <a:solidFill>
                  <a:schemeClr val="dk1"/>
                </a:solidFill>
                <a:latin typeface="Architects Daughter"/>
                <a:ea typeface="Architects Daughter"/>
                <a:cs typeface="Architects Daughter"/>
                <a:sym typeface="Architects Daughter"/>
              </a:rPr>
              <a:t>UNIFORMS</a:t>
            </a:r>
            <a:r>
              <a:rPr lang="en-US" sz="1600" dirty="0">
                <a:solidFill>
                  <a:schemeClr val="dk1"/>
                </a:solidFill>
                <a:latin typeface="Architects Daughter"/>
                <a:ea typeface="Architects Daughter"/>
                <a:cs typeface="Architects Daughter"/>
                <a:sym typeface="Architects Daughter"/>
              </a:rPr>
              <a:t>:  Tops &amp; Dresses:  Red, White and Grey</a:t>
            </a:r>
          </a:p>
          <a:p>
            <a:pPr marL="457200" lvl="0" indent="-298450" algn="l" rtl="0">
              <a:lnSpc>
                <a:spcPct val="115000"/>
              </a:lnSpc>
              <a:spcBef>
                <a:spcPts val="0"/>
              </a:spcBef>
              <a:spcAft>
                <a:spcPts val="0"/>
              </a:spcAft>
              <a:buClr>
                <a:schemeClr val="dk1"/>
              </a:buClr>
              <a:buSzPts val="1100"/>
              <a:buChar char="•"/>
            </a:pPr>
            <a:r>
              <a:rPr lang="en-US" sz="1600" dirty="0">
                <a:solidFill>
                  <a:schemeClr val="dk1"/>
                </a:solidFill>
                <a:latin typeface="Architects Daughter"/>
                <a:ea typeface="Architects Daughter"/>
                <a:cs typeface="Architects Daughter"/>
                <a:sym typeface="Architects Daughter"/>
              </a:rPr>
              <a:t>Bottoms &amp; Jumpers:  Khaki, Navy, </a:t>
            </a:r>
          </a:p>
          <a:p>
            <a:pPr marL="158750" lvl="0" algn="l" rtl="0">
              <a:lnSpc>
                <a:spcPct val="115000"/>
              </a:lnSpc>
              <a:spcBef>
                <a:spcPts val="0"/>
              </a:spcBef>
              <a:spcAft>
                <a:spcPts val="0"/>
              </a:spcAft>
              <a:buClr>
                <a:schemeClr val="dk1"/>
              </a:buClr>
              <a:buSzPts val="1100"/>
            </a:pPr>
            <a:r>
              <a:rPr lang="en-US" sz="1600" dirty="0">
                <a:solidFill>
                  <a:schemeClr val="dk1"/>
                </a:solidFill>
                <a:latin typeface="Architects Daughter"/>
                <a:ea typeface="Architects Daughter"/>
                <a:cs typeface="Architects Daughter"/>
                <a:sym typeface="Architects Daughter"/>
              </a:rPr>
              <a:t>    or Black</a:t>
            </a:r>
          </a:p>
        </p:txBody>
      </p:sp>
    </p:spTree>
    <p:extLst>
      <p:ext uri="{BB962C8B-B14F-4D97-AF65-F5344CB8AC3E}">
        <p14:creationId xmlns:p14="http://schemas.microsoft.com/office/powerpoint/2010/main" val="1126332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152400"/>
            <a:ext cx="7863840" cy="10281585"/>
          </a:xfrm>
          <a:prstGeom prst="rect">
            <a:avLst/>
          </a:prstGeom>
        </p:spPr>
      </p:pic>
      <p:sp>
        <p:nvSpPr>
          <p:cNvPr id="7" name="Google Shape;85;gf67464871a_1_0">
            <a:extLst>
              <a:ext uri="{FF2B5EF4-FFF2-40B4-BE49-F238E27FC236}">
                <a16:creationId xmlns:a16="http://schemas.microsoft.com/office/drawing/2014/main" id="{5E8017CE-F433-6144-B204-83E04947C6BD}"/>
              </a:ext>
            </a:extLst>
          </p:cNvPr>
          <p:cNvSpPr txBox="1"/>
          <p:nvPr/>
        </p:nvSpPr>
        <p:spPr>
          <a:xfrm>
            <a:off x="1657187" y="2162733"/>
            <a:ext cx="3942929" cy="553968"/>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chemeClr val="accent1">
                    <a:lumMod val="75000"/>
                  </a:schemeClr>
                </a:solidFill>
                <a:latin typeface="Architects Daughter"/>
                <a:ea typeface="Architects Daughter"/>
                <a:cs typeface="Architects Daughter"/>
                <a:sym typeface="Architects Daughter"/>
              </a:rPr>
              <a:t>Week of Jan. 3-6, 2023</a:t>
            </a:r>
            <a:endParaRPr sz="2400" b="1" dirty="0">
              <a:solidFill>
                <a:schemeClr val="accent1">
                  <a:lumMod val="75000"/>
                </a:schemeClr>
              </a:solidFill>
              <a:latin typeface="Architects Daughter"/>
              <a:ea typeface="Architects Daughter"/>
              <a:cs typeface="Architects Daughter"/>
              <a:sym typeface="Architects Daughter"/>
            </a:endParaRPr>
          </a:p>
        </p:txBody>
      </p:sp>
      <p:sp>
        <p:nvSpPr>
          <p:cNvPr id="9" name="TextBox 8">
            <a:extLst>
              <a:ext uri="{FF2B5EF4-FFF2-40B4-BE49-F238E27FC236}">
                <a16:creationId xmlns:a16="http://schemas.microsoft.com/office/drawing/2014/main" id="{570DDDBE-08BA-5545-9FB2-D5860F083895}"/>
              </a:ext>
            </a:extLst>
          </p:cNvPr>
          <p:cNvSpPr txBox="1"/>
          <p:nvPr/>
        </p:nvSpPr>
        <p:spPr>
          <a:xfrm>
            <a:off x="2772697" y="3477610"/>
            <a:ext cx="2211397" cy="2771528"/>
          </a:xfrm>
          <a:prstGeom prst="rect">
            <a:avLst/>
          </a:prstGeom>
          <a:noFill/>
        </p:spPr>
        <p:txBody>
          <a:bodyPr wrap="square">
            <a:spAutoFit/>
          </a:bodyPr>
          <a:lstStyle/>
          <a:p>
            <a:pP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r>
              <a:rPr lang="en-US" b="1" i="1" dirty="0">
                <a:solidFill>
                  <a:schemeClr val="dk1"/>
                </a:solidFill>
                <a:latin typeface="Century Gothic"/>
                <a:ea typeface="Century Gothic"/>
                <a:cs typeface="Century Gothic"/>
                <a:sym typeface="Century Gothic"/>
              </a:rPr>
              <a:t>Module 4:  Multiplication &amp; Area</a:t>
            </a:r>
            <a:endParaRPr lang="en-US" dirty="0">
              <a:solidFill>
                <a:schemeClr val="dk1"/>
              </a:solidFill>
              <a:latin typeface="Century Gothic"/>
              <a:ea typeface="Century Gothic"/>
              <a:cs typeface="Century Gothic"/>
              <a:sym typeface="Century Gothic"/>
            </a:endParaRPr>
          </a:p>
          <a:p>
            <a:pPr lvl="0"/>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No School</a:t>
            </a:r>
            <a:endParaRPr lang="en-US" sz="1400" u="sng" dirty="0">
              <a:solidFill>
                <a:schemeClr val="dk1"/>
              </a:solidFill>
              <a:latin typeface="Century Gothic"/>
              <a:ea typeface="Century Gothic"/>
              <a:cs typeface="Century Gothic"/>
              <a:sym typeface="Century Gothic"/>
            </a:endParaRPr>
          </a:p>
          <a:p>
            <a:pPr lvl="0">
              <a:buClr>
                <a:schemeClr val="dk1"/>
              </a:buClr>
              <a:buSzPts val="1100"/>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–Lessons 6&amp;</a:t>
            </a:r>
          </a:p>
          <a:p>
            <a:pPr lvl="0">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a:t>
            </a:r>
            <a:r>
              <a:rPr lang="en-US" sz="1400" dirty="0" err="1">
                <a:solidFill>
                  <a:schemeClr val="dk1"/>
                </a:solidFill>
                <a:latin typeface="Century Gothic"/>
                <a:ea typeface="Century Gothic"/>
                <a:cs typeface="Century Gothic"/>
                <a:sym typeface="Century Gothic"/>
              </a:rPr>
              <a:t>iReady</a:t>
            </a:r>
            <a:r>
              <a:rPr lang="en-US" sz="1400" dirty="0">
                <a:solidFill>
                  <a:schemeClr val="dk1"/>
                </a:solidFill>
                <a:latin typeface="Century Gothic"/>
                <a:ea typeface="Century Gothic"/>
                <a:cs typeface="Century Gothic"/>
                <a:sym typeface="Century Gothic"/>
              </a:rPr>
              <a:t> Reading Diagnostic (yes, during math)</a:t>
            </a:r>
          </a:p>
          <a:p>
            <a:pPr lvl="0">
              <a:buClr>
                <a:schemeClr val="dk1"/>
              </a:buClr>
              <a:buSzPts val="1100"/>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 Lesson 8</a:t>
            </a:r>
            <a:endParaRPr lang="en-US" sz="1400" b="1" dirty="0">
              <a:solidFill>
                <a:schemeClr val="dk1"/>
              </a:solidFill>
              <a:latin typeface="Century Gothic"/>
              <a:ea typeface="Century Gothic"/>
              <a:cs typeface="Century Gothic"/>
              <a:sym typeface="Century Gothic"/>
            </a:endParaRPr>
          </a:p>
          <a:p>
            <a:pPr lvl="0"/>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 Mid-Module 4 Test</a:t>
            </a:r>
          </a:p>
        </p:txBody>
      </p:sp>
      <p:sp>
        <p:nvSpPr>
          <p:cNvPr id="10" name="Google Shape;88;gf67464871a_1_0">
            <a:extLst>
              <a:ext uri="{FF2B5EF4-FFF2-40B4-BE49-F238E27FC236}">
                <a16:creationId xmlns:a16="http://schemas.microsoft.com/office/drawing/2014/main" id="{C21C1D5C-0EA6-B040-98CD-22479A54EB01}"/>
              </a:ext>
            </a:extLst>
          </p:cNvPr>
          <p:cNvSpPr txBox="1"/>
          <p:nvPr/>
        </p:nvSpPr>
        <p:spPr>
          <a:xfrm>
            <a:off x="5231795" y="3273692"/>
            <a:ext cx="2087100" cy="455583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300" b="1" dirty="0">
                <a:solidFill>
                  <a:schemeClr val="dk1"/>
                </a:solidFill>
                <a:latin typeface="Century Gothic"/>
                <a:ea typeface="Century Gothic"/>
                <a:cs typeface="Century Gothic"/>
                <a:sym typeface="Century Gothic"/>
              </a:rPr>
              <a:t>Math</a:t>
            </a:r>
            <a:r>
              <a:rPr lang="en-US" sz="1300" dirty="0">
                <a:solidFill>
                  <a:schemeClr val="dk1"/>
                </a:solidFill>
                <a:latin typeface="Century Gothic"/>
                <a:ea typeface="Century Gothic"/>
                <a:cs typeface="Century Gothic"/>
                <a:sym typeface="Century Gothic"/>
              </a:rPr>
              <a:t> – </a:t>
            </a:r>
            <a:r>
              <a:rPr lang="en-US" sz="1300" b="1" u="sng" dirty="0">
                <a:solidFill>
                  <a:schemeClr val="dk1"/>
                </a:solidFill>
                <a:latin typeface="Century Gothic"/>
                <a:ea typeface="Century Gothic"/>
                <a:cs typeface="Century Gothic"/>
                <a:sym typeface="Century Gothic"/>
              </a:rPr>
              <a:t>NO</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Homework this week!</a:t>
            </a:r>
          </a:p>
          <a:p>
            <a:pPr marL="0" lvl="0" indent="0" algn="l" rtl="0">
              <a:lnSpc>
                <a:spcPct val="115000"/>
              </a:lnSpc>
              <a:spcBef>
                <a:spcPts val="0"/>
              </a:spcBef>
              <a:spcAft>
                <a:spcPts val="0"/>
              </a:spcAft>
              <a:buClr>
                <a:schemeClr val="dk1"/>
              </a:buClr>
              <a:buSzPts val="1100"/>
              <a:buFont typeface="Arial"/>
              <a:buNone/>
            </a:pPr>
            <a:endParaRPr lang="en-US" sz="1000" b="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b="1" dirty="0">
                <a:solidFill>
                  <a:schemeClr val="dk1"/>
                </a:solidFill>
                <a:latin typeface="Century Gothic"/>
                <a:ea typeface="Century Gothic"/>
                <a:cs typeface="Century Gothic"/>
                <a:sym typeface="Century Gothic"/>
              </a:rPr>
              <a:t>Science</a:t>
            </a:r>
            <a:r>
              <a:rPr lang="en-US" sz="1300" dirty="0">
                <a:solidFill>
                  <a:schemeClr val="dk1"/>
                </a:solidFill>
                <a:latin typeface="Century Gothic"/>
                <a:ea typeface="Century Gothic"/>
                <a:cs typeface="Century Gothic"/>
                <a:sym typeface="Century Gothic"/>
              </a:rPr>
              <a:t> – 3-04 </a:t>
            </a:r>
            <a:r>
              <a:rPr lang="en-US" sz="1300">
                <a:solidFill>
                  <a:schemeClr val="dk1"/>
                </a:solidFill>
                <a:latin typeface="Century Gothic"/>
                <a:ea typeface="Century Gothic"/>
                <a:cs typeface="Century Gothic"/>
                <a:sym typeface="Century Gothic"/>
              </a:rPr>
              <a:t>Hmwk </a:t>
            </a:r>
            <a:r>
              <a:rPr lang="en-US" sz="1300" dirty="0">
                <a:solidFill>
                  <a:schemeClr val="dk1"/>
                </a:solidFill>
                <a:latin typeface="Century Gothic"/>
                <a:ea typeface="Century Gothic"/>
                <a:cs typeface="Century Gothic"/>
                <a:sym typeface="Century Gothic"/>
              </a:rPr>
              <a:t>water cycle diagram; completed IN CLASS.</a:t>
            </a:r>
          </a:p>
          <a:p>
            <a:pPr marL="0" lvl="0" indent="0" algn="l" rtl="0">
              <a:lnSpc>
                <a:spcPct val="115000"/>
              </a:lnSpc>
              <a:spcBef>
                <a:spcPts val="0"/>
              </a:spcBef>
              <a:spcAft>
                <a:spcPts val="0"/>
              </a:spcAft>
              <a:buClr>
                <a:schemeClr val="dk1"/>
              </a:buClr>
              <a:buSzPts val="1100"/>
              <a:buFont typeface="Arial"/>
              <a:buNone/>
            </a:pPr>
            <a:endParaRPr lang="en-US" sz="10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u="sng" dirty="0">
                <a:solidFill>
                  <a:schemeClr val="dk1"/>
                </a:solidFill>
                <a:latin typeface="Century Gothic"/>
                <a:ea typeface="Century Gothic"/>
                <a:cs typeface="Century Gothic"/>
                <a:sym typeface="Century Gothic"/>
              </a:rPr>
              <a:t>Science 3-04</a:t>
            </a:r>
            <a:r>
              <a:rPr lang="en-US" sz="1300" dirty="0">
                <a:solidFill>
                  <a:schemeClr val="dk1"/>
                </a:solidFill>
                <a:latin typeface="Century Gothic"/>
                <a:ea typeface="Century Gothic"/>
                <a:cs typeface="Century Gothic"/>
                <a:sym typeface="Century Gothic"/>
              </a:rPr>
              <a:t> – weather water cycle, clouds; Test Friday – open notes</a:t>
            </a:r>
          </a:p>
          <a:p>
            <a:pPr marL="0" lvl="0" indent="0" algn="l" rtl="0">
              <a:lnSpc>
                <a:spcPct val="115000"/>
              </a:lnSpc>
              <a:spcBef>
                <a:spcPts val="0"/>
              </a:spcBef>
              <a:spcAft>
                <a:spcPts val="0"/>
              </a:spcAft>
              <a:buClr>
                <a:schemeClr val="dk1"/>
              </a:buClr>
              <a:buSzPts val="1100"/>
              <a:buFont typeface="Arial"/>
              <a:buNone/>
            </a:pPr>
            <a:endParaRPr lang="en-US" sz="7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Grade Improvement: </a:t>
            </a:r>
            <a:r>
              <a:rPr lang="en-US" sz="1300" dirty="0">
                <a:solidFill>
                  <a:schemeClr val="dk1"/>
                </a:solidFill>
                <a:latin typeface="Century Gothic"/>
                <a:ea typeface="Century Gothic"/>
                <a:cs typeface="Century Gothic"/>
                <a:sym typeface="Century Gothic"/>
              </a:rPr>
              <a:t> Papers will come home Wednesday, as usual.  Please return any grade improvements by the following Monday.</a:t>
            </a:r>
          </a:p>
          <a:p>
            <a:pPr marL="0" lvl="0" indent="0" algn="l" rtl="0">
              <a:lnSpc>
                <a:spcPct val="115000"/>
              </a:lnSpc>
              <a:spcBef>
                <a:spcPts val="0"/>
              </a:spcBef>
              <a:spcAft>
                <a:spcPts val="0"/>
              </a:spcAft>
              <a:buClr>
                <a:schemeClr val="dk1"/>
              </a:buClr>
              <a:buSzPts val="1100"/>
              <a:buFont typeface="Arial"/>
              <a:buNone/>
            </a:pPr>
            <a:endParaRPr lang="en-US" sz="800" b="1" u="sng" dirty="0">
              <a:solidFill>
                <a:schemeClr val="dk1"/>
              </a:solidFill>
              <a:latin typeface="Century Gothic"/>
              <a:ea typeface="Century Gothic"/>
              <a:cs typeface="Century Gothic"/>
              <a:sym typeface="Century Gothic"/>
            </a:endParaRPr>
          </a:p>
        </p:txBody>
      </p:sp>
      <p:sp>
        <p:nvSpPr>
          <p:cNvPr id="11" name="Google Shape;86;gf67464871a_1_0">
            <a:extLst>
              <a:ext uri="{FF2B5EF4-FFF2-40B4-BE49-F238E27FC236}">
                <a16:creationId xmlns:a16="http://schemas.microsoft.com/office/drawing/2014/main" id="{CDE506D1-92A3-CC4F-8C30-D9A0862A6BD5}"/>
              </a:ext>
            </a:extLst>
          </p:cNvPr>
          <p:cNvSpPr txBox="1"/>
          <p:nvPr/>
        </p:nvSpPr>
        <p:spPr>
          <a:xfrm>
            <a:off x="193462" y="3385499"/>
            <a:ext cx="2347145" cy="669718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This week, students</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in </a:t>
            </a:r>
            <a:r>
              <a:rPr lang="en-US" sz="1200" b="1" dirty="0">
                <a:solidFill>
                  <a:schemeClr val="dk1"/>
                </a:solidFill>
                <a:latin typeface="Calibri"/>
                <a:ea typeface="Calibri"/>
                <a:cs typeface="Calibri"/>
                <a:sym typeface="Calibri"/>
              </a:rPr>
              <a:t>3-03</a:t>
            </a:r>
            <a:r>
              <a:rPr lang="en-US" sz="1200" dirty="0">
                <a:solidFill>
                  <a:schemeClr val="dk1"/>
                </a:solidFill>
                <a:latin typeface="Calibri"/>
                <a:ea typeface="Calibri"/>
                <a:cs typeface="Calibri"/>
                <a:sym typeface="Calibri"/>
              </a:rPr>
              <a:t> will have</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Ms. Darnell for</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math and science</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in the morning</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then switch to Mrs. Dollar for ELA after lunch.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Students </a:t>
            </a:r>
            <a:r>
              <a:rPr lang="en-US" sz="1200" b="1" dirty="0">
                <a:solidFill>
                  <a:schemeClr val="dk1"/>
                </a:solidFill>
                <a:latin typeface="Calibri"/>
                <a:ea typeface="Calibri"/>
                <a:cs typeface="Calibri"/>
                <a:sym typeface="Calibri"/>
              </a:rPr>
              <a:t>3-04</a:t>
            </a:r>
            <a:r>
              <a:rPr lang="en-US" sz="1200" dirty="0">
                <a:solidFill>
                  <a:schemeClr val="dk1"/>
                </a:solidFill>
                <a:latin typeface="Calibri"/>
                <a:ea typeface="Calibri"/>
                <a:cs typeface="Calibri"/>
                <a:sym typeface="Calibri"/>
              </a:rPr>
              <a:t> will have Mrs. Dollar for ELA and social studies, then switch to math in the afternoon with Ms. Darnell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sz="1400"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r>
              <a:rPr lang="en-US" sz="1400" b="1" dirty="0">
                <a:solidFill>
                  <a:schemeClr val="dk1"/>
                </a:solidFill>
                <a:latin typeface="Century Gothic"/>
                <a:ea typeface="Calibri"/>
                <a:cs typeface="Calibri"/>
                <a:sym typeface="Century Gothic"/>
              </a:rPr>
              <a:t>Mon., Jan 16 – </a:t>
            </a:r>
            <a:r>
              <a:rPr lang="en-US" sz="1400" i="1" dirty="0">
                <a:solidFill>
                  <a:schemeClr val="dk1"/>
                </a:solidFill>
                <a:latin typeface="Century Gothic"/>
                <a:ea typeface="Calibri"/>
                <a:cs typeface="Calibri"/>
                <a:sym typeface="Century Gothic"/>
              </a:rPr>
              <a:t>No School</a:t>
            </a: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a:t>
            </a:r>
            <a:r>
              <a:rPr lang="en-US" sz="1400" i="1" dirty="0" err="1">
                <a:solidFill>
                  <a:schemeClr val="dk1"/>
                </a:solidFill>
                <a:latin typeface="Century Gothic"/>
                <a:ea typeface="Calibri"/>
                <a:cs typeface="Calibri"/>
                <a:sym typeface="Century Gothic"/>
              </a:rPr>
              <a:t>MLK.Jr</a:t>
            </a:r>
            <a:r>
              <a:rPr lang="en-US" sz="1400" i="1" dirty="0">
                <a:solidFill>
                  <a:schemeClr val="dk1"/>
                </a:solidFill>
                <a:latin typeface="Century Gothic"/>
                <a:ea typeface="Calibri"/>
                <a:cs typeface="Calibri"/>
                <a:sym typeface="Century Gothic"/>
              </a:rPr>
              <a:t>. Day)</a:t>
            </a:r>
          </a:p>
          <a:p>
            <a:pPr lvl="0">
              <a:lnSpc>
                <a:spcPct val="115000"/>
              </a:lnSpc>
              <a:buClr>
                <a:schemeClr val="dk1"/>
              </a:buClr>
              <a:buSzPts val="1100"/>
            </a:pPr>
            <a:endParaRPr lang="en-US" sz="14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Read-a-Thon – currently going on through Jan. 6</a:t>
            </a:r>
            <a:r>
              <a:rPr lang="en-US" sz="1400" i="1" baseline="30000" dirty="0">
                <a:solidFill>
                  <a:schemeClr val="dk1"/>
                </a:solidFill>
                <a:latin typeface="Century Gothic"/>
                <a:ea typeface="Calibri"/>
                <a:cs typeface="Calibri"/>
                <a:sym typeface="Century Gothic"/>
              </a:rPr>
              <a:t>th</a:t>
            </a:r>
            <a:endParaRPr lang="en-US" sz="1400" i="1" dirty="0">
              <a:solidFill>
                <a:schemeClr val="dk1"/>
              </a:solidFill>
              <a:latin typeface="Century Gothic"/>
              <a:ea typeface="Calibri"/>
              <a:cs typeface="Calibri"/>
              <a:sym typeface="Century Gothic"/>
            </a:endParaRPr>
          </a:p>
          <a:p>
            <a:pPr lvl="0">
              <a:lnSpc>
                <a:spcPct val="115000"/>
              </a:lnSpc>
              <a:buClr>
                <a:schemeClr val="dk1"/>
              </a:buClr>
              <a:buSzPts val="1100"/>
            </a:pPr>
            <a:endParaRPr lang="en-US" sz="14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Wed., Jan. 198 – Report Cards for the 2</a:t>
            </a:r>
            <a:r>
              <a:rPr lang="en-US" sz="1400" i="1" baseline="30000" dirty="0">
                <a:solidFill>
                  <a:schemeClr val="dk1"/>
                </a:solidFill>
                <a:latin typeface="Century Gothic"/>
                <a:ea typeface="Calibri"/>
                <a:cs typeface="Calibri"/>
                <a:sym typeface="Century Gothic"/>
              </a:rPr>
              <a:t>nd</a:t>
            </a:r>
            <a:r>
              <a:rPr lang="en-US" sz="1400" i="1" dirty="0">
                <a:solidFill>
                  <a:schemeClr val="dk1"/>
                </a:solidFill>
                <a:latin typeface="Century Gothic"/>
                <a:ea typeface="Calibri"/>
                <a:cs typeface="Calibri"/>
                <a:sym typeface="Century Gothic"/>
              </a:rPr>
              <a:t> 9 Weeks go LIVE in Power School</a:t>
            </a:r>
          </a:p>
          <a:p>
            <a:pPr lvl="0">
              <a:lnSpc>
                <a:spcPct val="115000"/>
              </a:lnSpc>
              <a:buClr>
                <a:schemeClr val="dk1"/>
              </a:buClr>
              <a:buSzPts val="1100"/>
            </a:pPr>
            <a:endParaRPr lang="en-US" sz="1400" i="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Fri., Jan 20 @5:15 </a:t>
            </a:r>
            <a:r>
              <a:rPr lang="en-US" sz="1400" b="1" i="1" dirty="0">
                <a:solidFill>
                  <a:schemeClr val="dk1"/>
                </a:solidFill>
                <a:latin typeface="Century Gothic"/>
                <a:ea typeface="Calibri"/>
                <a:cs typeface="Calibri"/>
                <a:sym typeface="Century Gothic"/>
              </a:rPr>
              <a:t>Skate Night -</a:t>
            </a:r>
            <a:r>
              <a:rPr lang="en-US" sz="1400" i="1" dirty="0">
                <a:solidFill>
                  <a:schemeClr val="dk1"/>
                </a:solidFill>
                <a:latin typeface="Century Gothic"/>
                <a:ea typeface="Calibri"/>
                <a:cs typeface="Calibri"/>
                <a:sym typeface="Century Gothic"/>
              </a:rPr>
              <a:t> Cordova Skate</a:t>
            </a:r>
          </a:p>
          <a:p>
            <a:pPr lvl="0">
              <a:lnSpc>
                <a:spcPct val="115000"/>
              </a:lnSpc>
              <a:buClr>
                <a:schemeClr val="dk1"/>
              </a:buClr>
              <a:buSzPts val="1100"/>
            </a:pPr>
            <a:r>
              <a:rPr lang="en-US" sz="1400" i="1" dirty="0">
                <a:solidFill>
                  <a:schemeClr val="dk1"/>
                </a:solidFill>
                <a:latin typeface="Century Gothic"/>
                <a:ea typeface="Calibri"/>
                <a:cs typeface="Calibri"/>
                <a:sym typeface="Century Gothic"/>
              </a:rPr>
              <a:t>             Center</a:t>
            </a:r>
            <a:endParaRPr lang="en-US" sz="1400" dirty="0">
              <a:solidFill>
                <a:schemeClr val="dk1"/>
              </a:solidFill>
              <a:latin typeface="Calibri"/>
              <a:ea typeface="Calibri"/>
              <a:cs typeface="Calibri"/>
              <a:sym typeface="Calibri"/>
            </a:endParaRPr>
          </a:p>
        </p:txBody>
      </p:sp>
      <p:sp>
        <p:nvSpPr>
          <p:cNvPr id="12" name="Google Shape;89;gf67464871a_1_0">
            <a:extLst>
              <a:ext uri="{FF2B5EF4-FFF2-40B4-BE49-F238E27FC236}">
                <a16:creationId xmlns:a16="http://schemas.microsoft.com/office/drawing/2014/main" id="{7A01F1FA-3104-E549-B86F-84026D4DC829}"/>
              </a:ext>
            </a:extLst>
          </p:cNvPr>
          <p:cNvSpPr txBox="1"/>
          <p:nvPr/>
        </p:nvSpPr>
        <p:spPr>
          <a:xfrm>
            <a:off x="3346446" y="7653522"/>
            <a:ext cx="4530251" cy="2166717"/>
          </a:xfrm>
          <a:prstGeom prst="rect">
            <a:avLst/>
          </a:prstGeom>
          <a:noFill/>
          <a:ln>
            <a:noFill/>
          </a:ln>
        </p:spPr>
        <p:txBody>
          <a:bodyPr spcFirstLastPara="1" wrap="square" lIns="91425" tIns="91425" rIns="91425" bIns="91425" anchor="t" anchorCtr="0">
            <a:spAutoFit/>
          </a:bodyPr>
          <a:lstStyle/>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Bring </a:t>
            </a:r>
            <a:r>
              <a:rPr lang="en-US" sz="1600" b="1" u="sng" dirty="0">
                <a:solidFill>
                  <a:schemeClr val="dk1"/>
                </a:solidFill>
                <a:latin typeface="Architects Daughter"/>
                <a:ea typeface="Architects Daughter"/>
                <a:cs typeface="Architects Daughter"/>
                <a:sym typeface="Architects Daughter"/>
              </a:rPr>
              <a:t>CHARGED</a:t>
            </a:r>
            <a:r>
              <a:rPr lang="en-US" sz="1600" dirty="0">
                <a:solidFill>
                  <a:schemeClr val="dk1"/>
                </a:solidFill>
                <a:latin typeface="Architects Daughter"/>
                <a:ea typeface="Architects Daughter"/>
                <a:cs typeface="Architects Daughter"/>
                <a:sym typeface="Architects Daughter"/>
              </a:rPr>
              <a:t> devices </a:t>
            </a:r>
            <a:r>
              <a:rPr lang="en-US" sz="1600" b="1" dirty="0">
                <a:solidFill>
                  <a:schemeClr val="dk1"/>
                </a:solidFill>
                <a:latin typeface="Architects Daughter"/>
                <a:ea typeface="Architects Daughter"/>
                <a:cs typeface="Architects Daughter"/>
                <a:sym typeface="Architects Daughter"/>
              </a:rPr>
              <a:t>daily.</a:t>
            </a:r>
            <a:r>
              <a:rPr lang="en-US" sz="1600" dirty="0">
                <a:solidFill>
                  <a:schemeClr val="dk1"/>
                </a:solidFill>
                <a:latin typeface="Architects Daughter"/>
                <a:ea typeface="Architects Daughter"/>
                <a:cs typeface="Architects Daughter"/>
                <a:sym typeface="Architects Daughter"/>
              </a:rPr>
              <a:t>.         </a:t>
            </a:r>
          </a:p>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We are using them </a:t>
            </a:r>
            <a:r>
              <a:rPr lang="en-US" sz="1600" b="1" u="sng" dirty="0">
                <a:solidFill>
                  <a:schemeClr val="dk1"/>
                </a:solidFill>
                <a:latin typeface="Architects Daughter"/>
                <a:ea typeface="Architects Daughter"/>
                <a:cs typeface="Architects Daughter"/>
                <a:sym typeface="Architects Daughter"/>
              </a:rPr>
              <a:t>every day</a:t>
            </a:r>
            <a:r>
              <a:rPr lang="en-US" sz="1600">
                <a:solidFill>
                  <a:schemeClr val="dk1"/>
                </a:solidFill>
                <a:latin typeface="Architects Daughter"/>
                <a:ea typeface="Architects Daughter"/>
                <a:cs typeface="Architects Daughter"/>
                <a:sym typeface="Architects Daughter"/>
              </a:rPr>
              <a:t>!! </a:t>
            </a:r>
            <a:endParaRPr lang="en-US" sz="1600"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endParaRPr lang="en-US" sz="1600" b="1" u="sng"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600" b="1" u="sng" dirty="0">
                <a:solidFill>
                  <a:schemeClr val="dk1"/>
                </a:solidFill>
                <a:latin typeface="Architects Daughter"/>
                <a:ea typeface="Architects Daughter"/>
                <a:cs typeface="Architects Daughter"/>
                <a:sym typeface="Architects Daughter"/>
              </a:rPr>
              <a:t>UNIFORMS</a:t>
            </a:r>
            <a:r>
              <a:rPr lang="en-US" sz="1600" dirty="0">
                <a:solidFill>
                  <a:schemeClr val="dk1"/>
                </a:solidFill>
                <a:latin typeface="Architects Daughter"/>
                <a:ea typeface="Architects Daughter"/>
                <a:cs typeface="Architects Daughter"/>
                <a:sym typeface="Architects Daughter"/>
              </a:rPr>
              <a:t>:  Tops &amp; Dresses:  Red, White and Grey</a:t>
            </a:r>
          </a:p>
          <a:p>
            <a:pPr marL="457200" lvl="0" indent="-298450" algn="l" rtl="0">
              <a:lnSpc>
                <a:spcPct val="115000"/>
              </a:lnSpc>
              <a:spcBef>
                <a:spcPts val="0"/>
              </a:spcBef>
              <a:spcAft>
                <a:spcPts val="0"/>
              </a:spcAft>
              <a:buClr>
                <a:schemeClr val="dk1"/>
              </a:buClr>
              <a:buSzPts val="1100"/>
              <a:buChar char="•"/>
            </a:pPr>
            <a:r>
              <a:rPr lang="en-US" sz="1600" dirty="0">
                <a:solidFill>
                  <a:schemeClr val="dk1"/>
                </a:solidFill>
                <a:latin typeface="Architects Daughter"/>
                <a:ea typeface="Architects Daughter"/>
                <a:cs typeface="Architects Daughter"/>
                <a:sym typeface="Architects Daughter"/>
              </a:rPr>
              <a:t>Bottoms &amp; Jumpers:  Khaki, Navy, </a:t>
            </a:r>
          </a:p>
          <a:p>
            <a:pPr marL="158750" lvl="0" algn="l" rtl="0">
              <a:lnSpc>
                <a:spcPct val="115000"/>
              </a:lnSpc>
              <a:spcBef>
                <a:spcPts val="0"/>
              </a:spcBef>
              <a:spcAft>
                <a:spcPts val="0"/>
              </a:spcAft>
              <a:buClr>
                <a:schemeClr val="dk1"/>
              </a:buClr>
              <a:buSzPts val="1100"/>
            </a:pPr>
            <a:r>
              <a:rPr lang="en-US" sz="1600" dirty="0">
                <a:solidFill>
                  <a:schemeClr val="dk1"/>
                </a:solidFill>
                <a:latin typeface="Architects Daughter"/>
                <a:ea typeface="Architects Daughter"/>
                <a:cs typeface="Architects Daughter"/>
                <a:sym typeface="Architects Daughter"/>
              </a:rPr>
              <a:t>    or Black</a:t>
            </a:r>
          </a:p>
        </p:txBody>
      </p:sp>
    </p:spTree>
    <p:extLst>
      <p:ext uri="{BB962C8B-B14F-4D97-AF65-F5344CB8AC3E}">
        <p14:creationId xmlns:p14="http://schemas.microsoft.com/office/powerpoint/2010/main" val="360392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 y="415"/>
            <a:ext cx="7771758" cy="10057569"/>
          </a:xfrm>
          <a:prstGeom prst="rect">
            <a:avLst/>
          </a:prstGeom>
        </p:spPr>
      </p:pic>
      <p:sp>
        <p:nvSpPr>
          <p:cNvPr id="7" name="Google Shape;89;gf67464871a_1_0">
            <a:extLst>
              <a:ext uri="{FF2B5EF4-FFF2-40B4-BE49-F238E27FC236}">
                <a16:creationId xmlns:a16="http://schemas.microsoft.com/office/drawing/2014/main" id="{1E7B7F66-6FB6-3048-8C92-B8A4FB42F47D}"/>
              </a:ext>
            </a:extLst>
          </p:cNvPr>
          <p:cNvSpPr txBox="1"/>
          <p:nvPr/>
        </p:nvSpPr>
        <p:spPr>
          <a:xfrm>
            <a:off x="3346446" y="7653522"/>
            <a:ext cx="4530251" cy="2449871"/>
          </a:xfrm>
          <a:prstGeom prst="rect">
            <a:avLst/>
          </a:prstGeom>
          <a:noFill/>
          <a:ln>
            <a:noFill/>
          </a:ln>
        </p:spPr>
        <p:txBody>
          <a:bodyPr spcFirstLastPara="1" wrap="square" lIns="91425" tIns="91425" rIns="91425" bIns="91425" anchor="t" anchorCtr="0">
            <a:spAutoFit/>
          </a:bodyPr>
          <a:lstStyle/>
          <a:p>
            <a:pPr marL="457200" lvl="3" indent="-298450">
              <a:lnSpc>
                <a:spcPct val="115000"/>
              </a:lnSpc>
              <a:buClr>
                <a:schemeClr val="dk1"/>
              </a:buClr>
              <a:buSzPts val="1100"/>
              <a:buChar char="•"/>
            </a:pPr>
            <a:r>
              <a:rPr lang="en-US" sz="1400" dirty="0">
                <a:solidFill>
                  <a:schemeClr val="dk1"/>
                </a:solidFill>
                <a:latin typeface="Architects Daughter"/>
                <a:ea typeface="Architects Daughter"/>
                <a:cs typeface="Architects Daughter"/>
                <a:sym typeface="Architects Daughter"/>
              </a:rPr>
              <a:t>Bring </a:t>
            </a:r>
            <a:r>
              <a:rPr lang="en-US" sz="1400" b="1" u="sng" dirty="0">
                <a:solidFill>
                  <a:schemeClr val="dk1"/>
                </a:solidFill>
                <a:latin typeface="Architects Daughter"/>
                <a:ea typeface="Architects Daughter"/>
                <a:cs typeface="Architects Daughter"/>
                <a:sym typeface="Architects Daughter"/>
              </a:rPr>
              <a:t>CHARGED</a:t>
            </a:r>
            <a:r>
              <a:rPr lang="en-US" sz="1400" dirty="0">
                <a:solidFill>
                  <a:schemeClr val="dk1"/>
                </a:solidFill>
                <a:latin typeface="Architects Daughter"/>
                <a:ea typeface="Architects Daughter"/>
                <a:cs typeface="Architects Daughter"/>
                <a:sym typeface="Architects Daughter"/>
              </a:rPr>
              <a:t> devices </a:t>
            </a:r>
            <a:r>
              <a:rPr lang="en-US" sz="1400" b="1" dirty="0">
                <a:solidFill>
                  <a:schemeClr val="dk1"/>
                </a:solidFill>
                <a:latin typeface="Architects Daughter"/>
                <a:ea typeface="Architects Daughter"/>
                <a:cs typeface="Architects Daughter"/>
                <a:sym typeface="Architects Daughter"/>
              </a:rPr>
              <a:t>daily.</a:t>
            </a:r>
            <a:r>
              <a:rPr lang="en-US" sz="1400" dirty="0">
                <a:solidFill>
                  <a:schemeClr val="dk1"/>
                </a:solidFill>
                <a:latin typeface="Architects Daughter"/>
                <a:ea typeface="Architects Daughter"/>
                <a:cs typeface="Architects Daughter"/>
                <a:sym typeface="Architects Daughter"/>
              </a:rPr>
              <a:t>.         </a:t>
            </a:r>
          </a:p>
          <a:p>
            <a:pPr marL="457200" lvl="3" indent="-298450">
              <a:lnSpc>
                <a:spcPct val="115000"/>
              </a:lnSpc>
              <a:buClr>
                <a:schemeClr val="dk1"/>
              </a:buClr>
              <a:buSzPts val="1100"/>
              <a:buChar char="•"/>
            </a:pPr>
            <a:r>
              <a:rPr lang="en-US" sz="1400" dirty="0">
                <a:solidFill>
                  <a:schemeClr val="dk1"/>
                </a:solidFill>
                <a:latin typeface="Architects Daughter"/>
                <a:ea typeface="Architects Daughter"/>
                <a:cs typeface="Architects Daughter"/>
                <a:sym typeface="Architects Daughter"/>
              </a:rPr>
              <a:t>We are using them </a:t>
            </a:r>
            <a:r>
              <a:rPr lang="en-US" sz="1400" b="1" u="sng" dirty="0">
                <a:solidFill>
                  <a:schemeClr val="dk1"/>
                </a:solidFill>
                <a:latin typeface="Architects Daughter"/>
                <a:ea typeface="Architects Daughter"/>
                <a:cs typeface="Architects Daughter"/>
                <a:sym typeface="Architects Daughter"/>
              </a:rPr>
              <a:t>every day</a:t>
            </a:r>
            <a:r>
              <a:rPr lang="en-US" sz="1400" dirty="0">
                <a:solidFill>
                  <a:schemeClr val="dk1"/>
                </a:solidFill>
                <a:latin typeface="Architects Daughter"/>
                <a:ea typeface="Architects Daughter"/>
                <a:cs typeface="Architects Daughter"/>
                <a:sym typeface="Architects Daughter"/>
              </a:rPr>
              <a:t>!! </a:t>
            </a:r>
          </a:p>
          <a:p>
            <a:pPr marL="158750" lvl="3">
              <a:lnSpc>
                <a:spcPct val="115000"/>
              </a:lnSpc>
              <a:buClr>
                <a:schemeClr val="dk1"/>
              </a:buClr>
              <a:buSzPts val="1100"/>
            </a:pPr>
            <a:r>
              <a:rPr lang="en-US" sz="1400" dirty="0">
                <a:solidFill>
                  <a:schemeClr val="dk1"/>
                </a:solidFill>
                <a:latin typeface="Architects Daughter"/>
                <a:ea typeface="Architects Daughter"/>
                <a:cs typeface="Architects Daughter"/>
                <a:sym typeface="Architects Daughter"/>
              </a:rPr>
              <a:t>(Including Friday!!)</a:t>
            </a:r>
            <a:endParaRPr lang="en-US" sz="1400" b="1" u="sng"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400" b="1" u="sng" dirty="0">
                <a:solidFill>
                  <a:schemeClr val="dk1"/>
                </a:solidFill>
                <a:latin typeface="Architects Daughter"/>
                <a:ea typeface="Architects Daughter"/>
                <a:cs typeface="Architects Daughter"/>
                <a:sym typeface="Architects Daughter"/>
              </a:rPr>
              <a:t>UNIFORMS</a:t>
            </a:r>
            <a:r>
              <a:rPr lang="en-US" sz="1400" dirty="0">
                <a:solidFill>
                  <a:schemeClr val="dk1"/>
                </a:solidFill>
                <a:latin typeface="Architects Daughter"/>
                <a:ea typeface="Architects Daughter"/>
                <a:cs typeface="Architects Daughter"/>
                <a:sym typeface="Architects Daughter"/>
              </a:rPr>
              <a:t>:  Tops &amp; Dresses:  Red, White and Grey</a:t>
            </a:r>
          </a:p>
          <a:p>
            <a:pPr marL="457200" lvl="0" indent="-298450" algn="l" rtl="0">
              <a:lnSpc>
                <a:spcPct val="115000"/>
              </a:lnSpc>
              <a:spcBef>
                <a:spcPts val="0"/>
              </a:spcBef>
              <a:spcAft>
                <a:spcPts val="0"/>
              </a:spcAft>
              <a:buClr>
                <a:schemeClr val="dk1"/>
              </a:buClr>
              <a:buSzPts val="1100"/>
              <a:buChar char="•"/>
            </a:pPr>
            <a:r>
              <a:rPr lang="en-US" sz="1400" dirty="0">
                <a:solidFill>
                  <a:schemeClr val="dk1"/>
                </a:solidFill>
                <a:latin typeface="Architects Daughter"/>
                <a:ea typeface="Architects Daughter"/>
                <a:cs typeface="Architects Daughter"/>
                <a:sym typeface="Architects Daughter"/>
              </a:rPr>
              <a:t>Bottoms &amp; Jumpers:  Khaki, Navy, </a:t>
            </a:r>
          </a:p>
          <a:p>
            <a:pPr marL="158750" lvl="0" algn="l" rtl="0">
              <a:lnSpc>
                <a:spcPct val="115000"/>
              </a:lnSpc>
              <a:spcBef>
                <a:spcPts val="0"/>
              </a:spcBef>
              <a:spcAft>
                <a:spcPts val="0"/>
              </a:spcAft>
              <a:buClr>
                <a:schemeClr val="dk1"/>
              </a:buClr>
              <a:buSzPts val="1100"/>
            </a:pPr>
            <a:r>
              <a:rPr lang="en-US" sz="1400" dirty="0">
                <a:solidFill>
                  <a:schemeClr val="dk1"/>
                </a:solidFill>
                <a:latin typeface="Architects Daughter"/>
                <a:ea typeface="Architects Daughter"/>
                <a:cs typeface="Architects Daughter"/>
                <a:sym typeface="Architects Daughter"/>
              </a:rPr>
              <a:t>    or Black</a:t>
            </a:r>
          </a:p>
          <a:p>
            <a:pPr marL="158750" lvl="0" algn="l" rtl="0">
              <a:lnSpc>
                <a:spcPct val="115000"/>
              </a:lnSpc>
              <a:spcBef>
                <a:spcPts val="0"/>
              </a:spcBef>
              <a:spcAft>
                <a:spcPts val="0"/>
              </a:spcAft>
              <a:buClr>
                <a:schemeClr val="dk1"/>
              </a:buClr>
              <a:buSzPts val="1100"/>
            </a:pPr>
            <a:endParaRPr lang="en-US" sz="1400" dirty="0">
              <a:solidFill>
                <a:schemeClr val="dk1"/>
              </a:solidFill>
              <a:latin typeface="Architects Daughter"/>
              <a:ea typeface="Architects Daughter"/>
              <a:cs typeface="Architects Daughter"/>
              <a:sym typeface="Architects Daughter"/>
            </a:endParaRPr>
          </a:p>
          <a:p>
            <a:pPr marL="158750">
              <a:lnSpc>
                <a:spcPct val="115000"/>
              </a:lnSpc>
              <a:buClr>
                <a:schemeClr val="dk1"/>
              </a:buClr>
              <a:buSzPts val="1100"/>
            </a:pPr>
            <a:r>
              <a:rPr lang="en-US" sz="1400" dirty="0">
                <a:solidFill>
                  <a:schemeClr val="dk1"/>
                </a:solidFill>
                <a:latin typeface="Architects Daughter"/>
                <a:ea typeface="Architects Daughter"/>
                <a:cs typeface="Architects Daughter"/>
                <a:sym typeface="Architects Daughter"/>
              </a:rPr>
              <a:t>Be on the look-out for </a:t>
            </a:r>
            <a:r>
              <a:rPr lang="en-US" sz="1400" b="1" dirty="0">
                <a:solidFill>
                  <a:schemeClr val="dk1"/>
                </a:solidFill>
                <a:latin typeface="Architects Daughter"/>
                <a:ea typeface="Architects Daughter"/>
                <a:cs typeface="Architects Daughter"/>
                <a:sym typeface="Architects Daughter"/>
              </a:rPr>
              <a:t>Read-a-thon </a:t>
            </a:r>
            <a:r>
              <a:rPr lang="en-US" sz="1400" dirty="0">
                <a:solidFill>
                  <a:schemeClr val="dk1"/>
                </a:solidFill>
                <a:latin typeface="Architects Daughter"/>
                <a:ea typeface="Architects Daughter"/>
                <a:cs typeface="Architects Daughter"/>
                <a:sym typeface="Architects Daughter"/>
              </a:rPr>
              <a:t>info coming soon!</a:t>
            </a:r>
          </a:p>
          <a:p>
            <a:pPr marL="158750" lvl="0" algn="l" rtl="0">
              <a:lnSpc>
                <a:spcPct val="115000"/>
              </a:lnSpc>
              <a:spcBef>
                <a:spcPts val="0"/>
              </a:spcBef>
              <a:spcAft>
                <a:spcPts val="0"/>
              </a:spcAft>
              <a:buClr>
                <a:schemeClr val="dk1"/>
              </a:buClr>
              <a:buSzPts val="1100"/>
            </a:pPr>
            <a:endParaRPr lang="en-US" sz="1600" dirty="0">
              <a:solidFill>
                <a:schemeClr val="dk1"/>
              </a:solidFill>
              <a:latin typeface="Architects Daughter"/>
              <a:ea typeface="Architects Daughter"/>
              <a:cs typeface="Architects Daughter"/>
              <a:sym typeface="Architects Daughter"/>
            </a:endParaRPr>
          </a:p>
        </p:txBody>
      </p:sp>
      <p:sp>
        <p:nvSpPr>
          <p:cNvPr id="8" name="Google Shape;86;gf67464871a_1_0">
            <a:extLst>
              <a:ext uri="{FF2B5EF4-FFF2-40B4-BE49-F238E27FC236}">
                <a16:creationId xmlns:a16="http://schemas.microsoft.com/office/drawing/2014/main" id="{9994A893-FF2B-A14F-A973-50B4E4B7D0AE}"/>
              </a:ext>
            </a:extLst>
          </p:cNvPr>
          <p:cNvSpPr txBox="1"/>
          <p:nvPr/>
        </p:nvSpPr>
        <p:spPr>
          <a:xfrm>
            <a:off x="193463" y="4681339"/>
            <a:ext cx="2347145" cy="443195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This week, students</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in </a:t>
            </a:r>
            <a:r>
              <a:rPr lang="en-US" sz="1200" b="1" dirty="0">
                <a:solidFill>
                  <a:schemeClr val="dk1"/>
                </a:solidFill>
                <a:latin typeface="Calibri"/>
                <a:ea typeface="Calibri"/>
                <a:cs typeface="Calibri"/>
                <a:sym typeface="Calibri"/>
              </a:rPr>
              <a:t>3-04</a:t>
            </a:r>
            <a:r>
              <a:rPr lang="en-US" sz="1200" dirty="0">
                <a:solidFill>
                  <a:schemeClr val="dk1"/>
                </a:solidFill>
                <a:latin typeface="Calibri"/>
                <a:ea typeface="Calibri"/>
                <a:cs typeface="Calibri"/>
                <a:sym typeface="Calibri"/>
              </a:rPr>
              <a:t> will have Ms. Darnell for math and science in the morning then switch to Mrs. Dollar for ELA after lunch.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Students </a:t>
            </a:r>
            <a:r>
              <a:rPr lang="en-US" sz="1200" b="1" dirty="0">
                <a:solidFill>
                  <a:schemeClr val="dk1"/>
                </a:solidFill>
                <a:latin typeface="Calibri"/>
                <a:ea typeface="Calibri"/>
                <a:cs typeface="Calibri"/>
                <a:sym typeface="Calibri"/>
              </a:rPr>
              <a:t>3-03</a:t>
            </a:r>
            <a:r>
              <a:rPr lang="en-US" sz="1200" dirty="0">
                <a:solidFill>
                  <a:schemeClr val="dk1"/>
                </a:solidFill>
                <a:latin typeface="Calibri"/>
                <a:ea typeface="Calibri"/>
                <a:cs typeface="Calibri"/>
                <a:sym typeface="Calibri"/>
              </a:rPr>
              <a:t> will have Mrs. Dollar for ELA and social studies, then switch to math in the afternoon with Ms. Darnell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sz="1200" b="1" dirty="0">
                <a:solidFill>
                  <a:schemeClr val="dk1"/>
                </a:solidFill>
                <a:latin typeface="Century Gothic"/>
                <a:ea typeface="Century Gothic"/>
                <a:cs typeface="Century Gothic"/>
                <a:sym typeface="Century Gothic"/>
              </a:rPr>
              <a:t>Spread some Holiday Cheer! (see p. 2 below)</a:t>
            </a:r>
          </a:p>
          <a:p>
            <a:pPr lvl="0">
              <a:lnSpc>
                <a:spcPct val="115000"/>
              </a:lnSpc>
              <a:buClr>
                <a:schemeClr val="dk1"/>
              </a:buClr>
              <a:buSzPts val="1100"/>
            </a:pPr>
            <a:r>
              <a:rPr lang="en-US" sz="1200" dirty="0">
                <a:solidFill>
                  <a:schemeClr val="dk1"/>
                </a:solidFill>
                <a:latin typeface="Century Gothic"/>
                <a:ea typeface="Century Gothic"/>
                <a:cs typeface="Century Gothic"/>
                <a:sym typeface="Century Gothic"/>
              </a:rPr>
              <a:t>On. Dec. 12 – Tree Topper Day</a:t>
            </a:r>
          </a:p>
          <a:p>
            <a:pPr lvl="0">
              <a:lnSpc>
                <a:spcPct val="115000"/>
              </a:lnSpc>
              <a:buClr>
                <a:schemeClr val="dk1"/>
              </a:buClr>
              <a:buSzPts val="1100"/>
            </a:pPr>
            <a:r>
              <a:rPr lang="en-US" sz="1200" dirty="0">
                <a:solidFill>
                  <a:schemeClr val="dk1"/>
                </a:solidFill>
                <a:latin typeface="Century Gothic"/>
                <a:ea typeface="Century Gothic"/>
                <a:cs typeface="Century Gothic"/>
                <a:sym typeface="Century Gothic"/>
              </a:rPr>
              <a:t>Tues., Dec. 13 – Grinch Day</a:t>
            </a:r>
          </a:p>
          <a:p>
            <a:pPr lvl="0">
              <a:lnSpc>
                <a:spcPct val="115000"/>
              </a:lnSpc>
              <a:buClr>
                <a:schemeClr val="dk1"/>
              </a:buClr>
              <a:buSzPts val="1100"/>
            </a:pPr>
            <a:r>
              <a:rPr lang="en-US" sz="1200" dirty="0">
                <a:solidFill>
                  <a:schemeClr val="dk1"/>
                </a:solidFill>
                <a:latin typeface="Century Gothic"/>
                <a:ea typeface="Century Gothic"/>
                <a:cs typeface="Century Gothic"/>
                <a:sym typeface="Century Gothic"/>
              </a:rPr>
              <a:t>Wed., Dec. 14 – Holiday Spirit - Favorite Season Colors</a:t>
            </a:r>
          </a:p>
          <a:p>
            <a:pPr lvl="0">
              <a:lnSpc>
                <a:spcPct val="115000"/>
              </a:lnSpc>
              <a:buClr>
                <a:schemeClr val="dk1"/>
              </a:buClr>
              <a:buSzPts val="1100"/>
            </a:pPr>
            <a:r>
              <a:rPr lang="en-US" sz="1200" dirty="0">
                <a:solidFill>
                  <a:schemeClr val="dk1"/>
                </a:solidFill>
                <a:latin typeface="Century Gothic"/>
                <a:ea typeface="Century Gothic"/>
                <a:cs typeface="Century Gothic"/>
                <a:sym typeface="Century Gothic"/>
              </a:rPr>
              <a:t>Thur., Dec. 15 –Pajama Day/</a:t>
            </a:r>
          </a:p>
          <a:p>
            <a:pPr lvl="0">
              <a:lnSpc>
                <a:spcPct val="115000"/>
              </a:lnSpc>
              <a:buClr>
                <a:schemeClr val="dk1"/>
              </a:buClr>
              <a:buSzPts val="1100"/>
            </a:pPr>
            <a:r>
              <a:rPr lang="en-US" sz="1200" dirty="0">
                <a:solidFill>
                  <a:schemeClr val="dk1"/>
                </a:solidFill>
                <a:latin typeface="Century Gothic"/>
                <a:ea typeface="Century Gothic"/>
                <a:cs typeface="Century Gothic"/>
                <a:sym typeface="Century Gothic"/>
              </a:rPr>
              <a:t>Fri., Dec 10 – Channel your Flannel</a:t>
            </a:r>
          </a:p>
        </p:txBody>
      </p:sp>
      <p:sp>
        <p:nvSpPr>
          <p:cNvPr id="9" name="Google Shape;87;gf67464871a_1_0">
            <a:extLst>
              <a:ext uri="{FF2B5EF4-FFF2-40B4-BE49-F238E27FC236}">
                <a16:creationId xmlns:a16="http://schemas.microsoft.com/office/drawing/2014/main" id="{FCAA2098-B200-9346-B150-C2CA698F3B6A}"/>
              </a:ext>
            </a:extLst>
          </p:cNvPr>
          <p:cNvSpPr txBox="1"/>
          <p:nvPr/>
        </p:nvSpPr>
        <p:spPr>
          <a:xfrm>
            <a:off x="2733750" y="3410825"/>
            <a:ext cx="2304900" cy="4113403"/>
          </a:xfrm>
          <a:prstGeom prst="rect">
            <a:avLst/>
          </a:prstGeom>
          <a:noFill/>
          <a:ln>
            <a:noFill/>
          </a:ln>
        </p:spPr>
        <p:txBody>
          <a:bodyPr spcFirstLastPara="1" wrap="square" lIns="91425" tIns="91425" rIns="91425" bIns="91425" anchor="t" anchorCtr="0">
            <a:spAutoFit/>
          </a:bodyPr>
          <a:lstStyle/>
          <a:p>
            <a:pPr>
              <a:lnSpc>
                <a:spcPct val="115000"/>
              </a:lnSpc>
            </a:pPr>
            <a:r>
              <a:rPr lang="en-US" sz="1200" b="1" u="sng" dirty="0">
                <a:solidFill>
                  <a:schemeClr val="dk1"/>
                </a:solidFill>
                <a:latin typeface="Century Gothic"/>
                <a:ea typeface="Century Gothic"/>
                <a:cs typeface="Century Gothic"/>
                <a:sym typeface="Century Gothic"/>
              </a:rPr>
              <a:t>Math</a:t>
            </a:r>
            <a:r>
              <a:rPr lang="en-US" sz="1200" dirty="0">
                <a:solidFill>
                  <a:schemeClr val="dk1"/>
                </a:solidFill>
                <a:latin typeface="Century Gothic"/>
                <a:ea typeface="Century Gothic"/>
                <a:cs typeface="Century Gothic"/>
                <a:sym typeface="Century Gothic"/>
              </a:rPr>
              <a:t>:  </a:t>
            </a:r>
            <a:r>
              <a:rPr lang="en-US" sz="1200" b="1" i="1" dirty="0">
                <a:solidFill>
                  <a:schemeClr val="dk1"/>
                </a:solidFill>
                <a:latin typeface="Century Gothic"/>
                <a:ea typeface="Century Gothic"/>
                <a:cs typeface="Century Gothic"/>
                <a:sym typeface="Century Gothic"/>
              </a:rPr>
              <a:t>Module 4 - Area</a:t>
            </a:r>
          </a:p>
          <a:p>
            <a:pPr lvl="0">
              <a:lnSpc>
                <a:spcPct val="115000"/>
              </a:lnSpc>
            </a:pPr>
            <a:endParaRPr lang="en-US" sz="1200" dirty="0">
              <a:solidFill>
                <a:schemeClr val="dk1"/>
              </a:solidFill>
              <a:latin typeface="Century Gothic"/>
              <a:ea typeface="Century Gothic"/>
              <a:cs typeface="Century Gothic"/>
              <a:sym typeface="Century Gothic"/>
            </a:endParaRPr>
          </a:p>
          <a:p>
            <a:pPr lvl="0">
              <a:lnSpc>
                <a:spcPct val="115000"/>
              </a:lnSpc>
            </a:pPr>
            <a:r>
              <a:rPr lang="en-US" b="1" dirty="0">
                <a:solidFill>
                  <a:schemeClr val="dk1"/>
                </a:solidFill>
                <a:latin typeface="Century Gothic"/>
                <a:ea typeface="Century Gothic"/>
                <a:cs typeface="Century Gothic"/>
                <a:sym typeface="Century Gothic"/>
              </a:rPr>
              <a:t>Monday</a:t>
            </a:r>
            <a:r>
              <a:rPr lang="en-US" dirty="0">
                <a:solidFill>
                  <a:schemeClr val="dk1"/>
                </a:solidFill>
                <a:latin typeface="Century Gothic"/>
                <a:ea typeface="Century Gothic"/>
                <a:cs typeface="Century Gothic"/>
                <a:sym typeface="Century Gothic"/>
              </a:rPr>
              <a:t> – Lesson 4</a:t>
            </a:r>
            <a:endParaRPr u="sng" dirty="0">
              <a:solidFill>
                <a:schemeClr val="dk1"/>
              </a:solidFill>
              <a:latin typeface="Century Gothic"/>
              <a:ea typeface="Century Gothic"/>
              <a:cs typeface="Century Gothic"/>
              <a:sym typeface="Century Gothic"/>
            </a:endParaRP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Tuesday</a:t>
            </a:r>
            <a:r>
              <a:rPr lang="en-US" dirty="0">
                <a:solidFill>
                  <a:schemeClr val="dk1"/>
                </a:solidFill>
                <a:latin typeface="Century Gothic"/>
                <a:ea typeface="Century Gothic"/>
                <a:cs typeface="Century Gothic"/>
                <a:sym typeface="Century Gothic"/>
              </a:rPr>
              <a:t> –Lesson 5</a:t>
            </a: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Wed</a:t>
            </a:r>
            <a:r>
              <a:rPr lang="en-US" dirty="0">
                <a:solidFill>
                  <a:schemeClr val="dk1"/>
                </a:solidFill>
                <a:latin typeface="Century Gothic"/>
                <a:ea typeface="Century Gothic"/>
                <a:cs typeface="Century Gothic"/>
                <a:sym typeface="Century Gothic"/>
              </a:rPr>
              <a:t> – Lesson 6</a:t>
            </a:r>
          </a:p>
          <a:p>
            <a:pPr lvl="0">
              <a:lnSpc>
                <a:spcPct val="115000"/>
              </a:lnSpc>
              <a:buClr>
                <a:schemeClr val="dk1"/>
              </a:buClr>
              <a:buSzPts val="1100"/>
            </a:pPr>
            <a:r>
              <a:rPr lang="en-US" b="1" dirty="0" err="1">
                <a:solidFill>
                  <a:schemeClr val="dk1"/>
                </a:solidFill>
                <a:latin typeface="Century Gothic"/>
                <a:ea typeface="Century Gothic"/>
                <a:cs typeface="Century Gothic"/>
                <a:sym typeface="Century Gothic"/>
              </a:rPr>
              <a:t>Thur</a:t>
            </a:r>
            <a:r>
              <a:rPr lang="en-US" dirty="0">
                <a:solidFill>
                  <a:schemeClr val="dk1"/>
                </a:solidFill>
                <a:latin typeface="Century Gothic"/>
                <a:ea typeface="Century Gothic"/>
                <a:cs typeface="Century Gothic"/>
                <a:sym typeface="Century Gothic"/>
              </a:rPr>
              <a:t> – Lesson 7 </a:t>
            </a: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Friday</a:t>
            </a:r>
            <a:r>
              <a:rPr lang="en-US" dirty="0">
                <a:solidFill>
                  <a:schemeClr val="dk1"/>
                </a:solidFill>
                <a:latin typeface="Century Gothic"/>
                <a:ea typeface="Century Gothic"/>
                <a:cs typeface="Century Gothic"/>
                <a:sym typeface="Century Gothic"/>
              </a:rPr>
              <a:t> – </a:t>
            </a:r>
          </a:p>
          <a:p>
            <a:pPr lvl="0">
              <a:lnSpc>
                <a:spcPct val="115000"/>
              </a:lnSpc>
            </a:pPr>
            <a:r>
              <a:rPr lang="en-US" dirty="0">
                <a:solidFill>
                  <a:schemeClr val="dk1"/>
                </a:solidFill>
                <a:latin typeface="Century Gothic"/>
                <a:ea typeface="Century Gothic"/>
                <a:cs typeface="Century Gothic"/>
                <a:sym typeface="Century Gothic"/>
              </a:rPr>
              <a:t>Holiday        Math </a:t>
            </a:r>
          </a:p>
          <a:p>
            <a:pPr lvl="0">
              <a:lnSpc>
                <a:spcPct val="115000"/>
              </a:lnSpc>
            </a:pPr>
            <a:r>
              <a:rPr lang="en-US" dirty="0">
                <a:solidFill>
                  <a:schemeClr val="dk1"/>
                </a:solidFill>
                <a:latin typeface="Century Gothic"/>
                <a:ea typeface="Century Gothic"/>
                <a:cs typeface="Century Gothic"/>
                <a:sym typeface="Century Gothic"/>
              </a:rPr>
              <a:t>Activities.       &amp;</a:t>
            </a:r>
          </a:p>
          <a:p>
            <a:pPr lvl="0">
              <a:lnSpc>
                <a:spcPct val="115000"/>
              </a:lnSpc>
            </a:pPr>
            <a:endParaRPr lang="en-US" dirty="0">
              <a:solidFill>
                <a:schemeClr val="dk1"/>
              </a:solidFill>
              <a:latin typeface="Century Gothic"/>
              <a:ea typeface="Century Gothic"/>
              <a:cs typeface="Century Gothic"/>
              <a:sym typeface="Century Gothic"/>
            </a:endParaRPr>
          </a:p>
          <a:p>
            <a:pPr lvl="0">
              <a:lnSpc>
                <a:spcPct val="115000"/>
              </a:lnSpc>
            </a:pPr>
            <a:r>
              <a:rPr lang="en-US" dirty="0">
                <a:solidFill>
                  <a:schemeClr val="dk1"/>
                </a:solidFill>
                <a:latin typeface="Century Gothic"/>
                <a:ea typeface="Century Gothic"/>
                <a:cs typeface="Century Gothic"/>
                <a:sym typeface="Century Gothic"/>
              </a:rPr>
              <a:t>Class</a:t>
            </a:r>
          </a:p>
          <a:p>
            <a:pPr lvl="0">
              <a:lnSpc>
                <a:spcPct val="115000"/>
              </a:lnSpc>
            </a:pPr>
            <a:r>
              <a:rPr lang="en-US" dirty="0">
                <a:solidFill>
                  <a:schemeClr val="dk1"/>
                </a:solidFill>
                <a:latin typeface="Century Gothic"/>
                <a:ea typeface="Century Gothic"/>
                <a:cs typeface="Century Gothic"/>
                <a:sym typeface="Century Gothic"/>
              </a:rPr>
              <a:t>Party</a:t>
            </a:r>
          </a:p>
          <a:p>
            <a:pPr lvl="0">
              <a:lnSpc>
                <a:spcPct val="115000"/>
              </a:lnSpc>
            </a:pPr>
            <a:r>
              <a:rPr lang="en-US" dirty="0">
                <a:solidFill>
                  <a:schemeClr val="dk1"/>
                </a:solidFill>
                <a:latin typeface="Century Gothic"/>
                <a:ea typeface="Century Gothic"/>
                <a:cs typeface="Century Gothic"/>
                <a:sym typeface="Century Gothic"/>
              </a:rPr>
              <a:t>12:00 pm</a:t>
            </a:r>
            <a:endParaRPr dirty="0">
              <a:solidFill>
                <a:schemeClr val="dk1"/>
              </a:solidFill>
              <a:latin typeface="Century Gothic"/>
              <a:ea typeface="Century Gothic"/>
              <a:cs typeface="Century Gothic"/>
              <a:sym typeface="Century Gothic"/>
            </a:endParaRPr>
          </a:p>
        </p:txBody>
      </p:sp>
      <p:sp>
        <p:nvSpPr>
          <p:cNvPr id="10" name="Google Shape;88;gf67464871a_1_0">
            <a:extLst>
              <a:ext uri="{FF2B5EF4-FFF2-40B4-BE49-F238E27FC236}">
                <a16:creationId xmlns:a16="http://schemas.microsoft.com/office/drawing/2014/main" id="{306BC3A4-6A36-8840-85E9-82EE7F61CFD1}"/>
              </a:ext>
            </a:extLst>
          </p:cNvPr>
          <p:cNvSpPr txBox="1"/>
          <p:nvPr/>
        </p:nvSpPr>
        <p:spPr>
          <a:xfrm>
            <a:off x="5273548" y="4437259"/>
            <a:ext cx="2087100" cy="308696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No Math or Science Homework.  Please turn in any older homework packets for partial credit.</a:t>
            </a:r>
          </a:p>
          <a:p>
            <a:pPr marL="0" lvl="0" indent="0" algn="l" rtl="0">
              <a:lnSpc>
                <a:spcPct val="115000"/>
              </a:lnSpc>
              <a:spcBef>
                <a:spcPts val="0"/>
              </a:spcBef>
              <a:spcAft>
                <a:spcPts val="0"/>
              </a:spcAft>
              <a:buClr>
                <a:schemeClr val="dk1"/>
              </a:buClr>
              <a:buSzPts val="1100"/>
              <a:buFont typeface="Arial"/>
              <a:buNone/>
            </a:pPr>
            <a:endParaRPr lang="en-US"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Grade Improvement: </a:t>
            </a:r>
            <a:r>
              <a:rPr lang="en-US" sz="1300" dirty="0">
                <a:solidFill>
                  <a:schemeClr val="dk1"/>
                </a:solidFill>
                <a:latin typeface="Century Gothic"/>
                <a:ea typeface="Century Gothic"/>
                <a:cs typeface="Century Gothic"/>
                <a:sym typeface="Century Gothic"/>
              </a:rPr>
              <a:t> Please correct and return any grade improvement papers by Friday.</a:t>
            </a:r>
          </a:p>
          <a:p>
            <a:pPr marL="0" lvl="0" indent="0" algn="l" rtl="0">
              <a:lnSpc>
                <a:spcPct val="115000"/>
              </a:lnSpc>
              <a:spcBef>
                <a:spcPts val="0"/>
              </a:spcBef>
              <a:spcAft>
                <a:spcPts val="0"/>
              </a:spcAft>
              <a:buClr>
                <a:schemeClr val="dk1"/>
              </a:buClr>
              <a:buSzPts val="1100"/>
              <a:buFont typeface="Arial"/>
              <a:buNone/>
            </a:pPr>
            <a:endParaRPr lang="en-US" sz="800" b="1" u="sng" dirty="0">
              <a:solidFill>
                <a:schemeClr val="dk1"/>
              </a:solidFill>
              <a:latin typeface="Century Gothic"/>
              <a:ea typeface="Century Gothic"/>
              <a:cs typeface="Century Gothic"/>
              <a:sym typeface="Century Gothic"/>
            </a:endParaRPr>
          </a:p>
        </p:txBody>
      </p:sp>
      <p:sp>
        <p:nvSpPr>
          <p:cNvPr id="11" name="Google Shape;85;gf67464871a_1_0">
            <a:extLst>
              <a:ext uri="{FF2B5EF4-FFF2-40B4-BE49-F238E27FC236}">
                <a16:creationId xmlns:a16="http://schemas.microsoft.com/office/drawing/2014/main" id="{3D65FEBE-5890-FF40-A3AD-CE40083DFCE9}"/>
              </a:ext>
            </a:extLst>
          </p:cNvPr>
          <p:cNvSpPr txBox="1"/>
          <p:nvPr/>
        </p:nvSpPr>
        <p:spPr>
          <a:xfrm>
            <a:off x="1216205" y="2217686"/>
            <a:ext cx="5017194"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FF0000"/>
                </a:solidFill>
                <a:latin typeface="Architects Daughter"/>
                <a:ea typeface="Architects Daughter"/>
                <a:cs typeface="Architects Daughter"/>
                <a:sym typeface="Architects Daughter"/>
              </a:rPr>
              <a:t>Week of Dec. 12-16, 2022</a:t>
            </a:r>
            <a:endParaRPr sz="2400" b="1" dirty="0">
              <a:solidFill>
                <a:srgbClr val="FF0000"/>
              </a:solidFill>
              <a:latin typeface="Architects Daughter"/>
              <a:ea typeface="Architects Daughter"/>
              <a:cs typeface="Architects Daughter"/>
              <a:sym typeface="Architects Daughter"/>
            </a:endParaRPr>
          </a:p>
        </p:txBody>
      </p:sp>
    </p:spTree>
    <p:extLst>
      <p:ext uri="{BB962C8B-B14F-4D97-AF65-F5344CB8AC3E}">
        <p14:creationId xmlns:p14="http://schemas.microsoft.com/office/powerpoint/2010/main" val="3107670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449580" y="754381"/>
            <a:ext cx="6873240" cy="8531566"/>
          </a:xfrm>
          <a:prstGeom prst="rect">
            <a:avLst/>
          </a:prstGeom>
          <a:noFill/>
          <a:ln w="9525">
            <a:noFill/>
            <a:miter lim="800000"/>
            <a:headEnd/>
            <a:tailEnd/>
          </a:ln>
          <a:effectLst/>
        </p:spPr>
        <p:txBody>
          <a:bodyPr vert="horz" wrap="square" lIns="100584" tIns="50292" rIns="100584" bIns="50292" numCol="1" anchor="ctr" anchorCtr="0" compatLnSpc="1">
            <a:prstTxWarp prst="textNoShape">
              <a:avLst/>
            </a:prstTxWarp>
            <a:spAutoFit/>
          </a:bodyPr>
          <a:lstStyle/>
          <a:p>
            <a:pPr fontAlgn="base">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Sharing gifts is a part of our holiday traditions.  This year we are encouraging each student to bring small, inexpensive items to give to the other students in our class (1 item per child). I will provide a gift bag for each child, and they will have the opportunity to decorate their bag during class.  Each day, several students will bring a small item to put in the gift bags. These should be inexpensive items like those you would purchase at the dollar store, </a:t>
            </a:r>
            <a:r>
              <a:rPr lang="en-US" sz="1760" b="1" dirty="0" err="1">
                <a:solidFill>
                  <a:srgbClr val="000000"/>
                </a:solidFill>
                <a:latin typeface="Comic Sans MS" pitchFamily="66" charset="0"/>
                <a:ea typeface="MS Mincho" pitchFamily="49" charset="-128"/>
                <a:cs typeface="Comic Sans MS" pitchFamily="66" charset="0"/>
              </a:rPr>
              <a:t>Wal</a:t>
            </a:r>
            <a:r>
              <a:rPr lang="en-US" sz="1760" b="1" dirty="0">
                <a:solidFill>
                  <a:srgbClr val="000000"/>
                </a:solidFill>
                <a:latin typeface="Comic Sans MS" pitchFamily="66" charset="0"/>
                <a:ea typeface="MS Mincho" pitchFamily="49" charset="-128"/>
                <a:cs typeface="Comic Sans MS" pitchFamily="66" charset="0"/>
              </a:rPr>
              <a:t>-mart, or Target’s dollar section. Some suggestions are pencils, erasers, stickers, party favors, mini puzzles etc. You may send generic treats for the whole class or you may choose to send different treats for boys &amp; girls. Please look below and find your child’s assigned stocking stuffer date. We have 20 students total in our class: 9 girls and 11 boys. Please use the following schedule to send in your items.  The students will receive their treat </a:t>
            </a:r>
            <a:r>
              <a:rPr lang="en-US" sz="1760" b="1">
                <a:solidFill>
                  <a:srgbClr val="000000"/>
                </a:solidFill>
                <a:latin typeface="Comic Sans MS" pitchFamily="66" charset="0"/>
                <a:ea typeface="MS Mincho" pitchFamily="49" charset="-128"/>
                <a:cs typeface="Comic Sans MS" pitchFamily="66" charset="0"/>
              </a:rPr>
              <a:t>bags during </a:t>
            </a:r>
            <a:r>
              <a:rPr lang="en-US" sz="1760" b="1" dirty="0">
                <a:solidFill>
                  <a:srgbClr val="000000"/>
                </a:solidFill>
                <a:latin typeface="Comic Sans MS" pitchFamily="66" charset="0"/>
                <a:ea typeface="MS Mincho" pitchFamily="49" charset="-128"/>
                <a:cs typeface="Comic Sans MS" pitchFamily="66" charset="0"/>
              </a:rPr>
              <a:t>our Winter party on December 16th.</a:t>
            </a:r>
            <a:endParaRPr lang="en-US" sz="1760" b="1" dirty="0">
              <a:latin typeface="Comic Sans MS" pitchFamily="66" charset="0"/>
              <a:cs typeface="Arial" pitchFamily="34" charset="0"/>
            </a:endParaRP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endParaRPr lang="en-US" sz="1760" b="1" dirty="0">
              <a:solidFill>
                <a:srgbClr val="000000"/>
              </a:solidFill>
              <a:latin typeface="Comic Sans MS" pitchFamily="66" charset="0"/>
              <a:ea typeface="MS Mincho" pitchFamily="49" charset="-128"/>
              <a:cs typeface="Comic Sans MS" pitchFamily="66" charset="0"/>
            </a:endParaRP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endParaRPr lang="en-US" sz="1760" b="1" dirty="0">
              <a:solidFill>
                <a:srgbClr val="000000"/>
              </a:solidFill>
              <a:latin typeface="Comic Sans MS" pitchFamily="66" charset="0"/>
              <a:ea typeface="MS Mincho" pitchFamily="49" charset="-128"/>
              <a:cs typeface="Comic Sans MS" pitchFamily="66" charset="0"/>
            </a:endParaRP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The following schedule is based on </a:t>
            </a: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the 1</a:t>
            </a:r>
            <a:r>
              <a:rPr lang="en-US" sz="1760" b="1" baseline="30000" dirty="0">
                <a:solidFill>
                  <a:srgbClr val="000000"/>
                </a:solidFill>
                <a:latin typeface="Comic Sans MS" pitchFamily="66" charset="0"/>
                <a:ea typeface="MS Mincho" pitchFamily="49" charset="-128"/>
                <a:cs typeface="Comic Sans MS" pitchFamily="66" charset="0"/>
              </a:rPr>
              <a:t>st</a:t>
            </a:r>
            <a:r>
              <a:rPr lang="en-US" sz="1760" b="1" dirty="0">
                <a:solidFill>
                  <a:srgbClr val="000000"/>
                </a:solidFill>
                <a:latin typeface="Comic Sans MS" pitchFamily="66" charset="0"/>
                <a:ea typeface="MS Mincho" pitchFamily="49" charset="-128"/>
                <a:cs typeface="Comic Sans MS" pitchFamily="66" charset="0"/>
              </a:rPr>
              <a:t> letter of your last name:</a:t>
            </a: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Dec. 12</a:t>
            </a:r>
            <a:r>
              <a:rPr lang="en-US" sz="1760" b="1" baseline="30000" dirty="0">
                <a:solidFill>
                  <a:srgbClr val="000000"/>
                </a:solidFill>
                <a:latin typeface="Comic Sans MS" pitchFamily="66" charset="0"/>
                <a:ea typeface="MS Mincho" pitchFamily="49" charset="-128"/>
                <a:cs typeface="Comic Sans MS" pitchFamily="66" charset="0"/>
              </a:rPr>
              <a:t>th</a:t>
            </a:r>
            <a:r>
              <a:rPr lang="en-US" sz="1760" b="1" dirty="0">
                <a:solidFill>
                  <a:srgbClr val="000000"/>
                </a:solidFill>
                <a:latin typeface="Comic Sans MS" pitchFamily="66" charset="0"/>
                <a:ea typeface="MS Mincho" pitchFamily="49" charset="-128"/>
                <a:cs typeface="Comic Sans MS" pitchFamily="66" charset="0"/>
              </a:rPr>
              <a:t> – A-F</a:t>
            </a: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Dec. 13</a:t>
            </a:r>
            <a:r>
              <a:rPr lang="en-US" sz="1760" b="1" baseline="30000" dirty="0">
                <a:solidFill>
                  <a:srgbClr val="000000"/>
                </a:solidFill>
                <a:latin typeface="Comic Sans MS" pitchFamily="66" charset="0"/>
                <a:ea typeface="MS Mincho" pitchFamily="49" charset="-128"/>
                <a:cs typeface="Comic Sans MS" pitchFamily="66" charset="0"/>
              </a:rPr>
              <a:t>th</a:t>
            </a:r>
            <a:r>
              <a:rPr lang="en-US" sz="1760" b="1" dirty="0">
                <a:solidFill>
                  <a:srgbClr val="000000"/>
                </a:solidFill>
                <a:latin typeface="Comic Sans MS" pitchFamily="66" charset="0"/>
                <a:ea typeface="MS Mincho" pitchFamily="49" charset="-128"/>
                <a:cs typeface="Comic Sans MS" pitchFamily="66" charset="0"/>
              </a:rPr>
              <a:t> – G-N</a:t>
            </a: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Dec. 14</a:t>
            </a:r>
            <a:r>
              <a:rPr lang="en-US" sz="1760" b="1" baseline="30000" dirty="0">
                <a:solidFill>
                  <a:srgbClr val="000000"/>
                </a:solidFill>
                <a:latin typeface="Comic Sans MS" pitchFamily="66" charset="0"/>
                <a:ea typeface="MS Mincho" pitchFamily="49" charset="-128"/>
                <a:cs typeface="Comic Sans MS" pitchFamily="66" charset="0"/>
              </a:rPr>
              <a:t>th</a:t>
            </a:r>
            <a:r>
              <a:rPr lang="en-US" sz="1760" b="1" dirty="0">
                <a:solidFill>
                  <a:srgbClr val="000000"/>
                </a:solidFill>
                <a:latin typeface="Comic Sans MS" pitchFamily="66" charset="0"/>
                <a:ea typeface="MS Mincho" pitchFamily="49" charset="-128"/>
                <a:cs typeface="Comic Sans MS" pitchFamily="66" charset="0"/>
              </a:rPr>
              <a:t> – O-T</a:t>
            </a: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Dec. 15</a:t>
            </a:r>
            <a:r>
              <a:rPr lang="en-US" sz="1760" b="1" baseline="30000" dirty="0">
                <a:solidFill>
                  <a:srgbClr val="000000"/>
                </a:solidFill>
                <a:latin typeface="Comic Sans MS" pitchFamily="66" charset="0"/>
                <a:ea typeface="MS Mincho" pitchFamily="49" charset="-128"/>
                <a:cs typeface="Comic Sans MS" pitchFamily="66" charset="0"/>
              </a:rPr>
              <a:t>th</a:t>
            </a:r>
            <a:r>
              <a:rPr lang="en-US" sz="1760" b="1" dirty="0">
                <a:solidFill>
                  <a:srgbClr val="000000"/>
                </a:solidFill>
                <a:latin typeface="Comic Sans MS" pitchFamily="66" charset="0"/>
                <a:ea typeface="MS Mincho" pitchFamily="49" charset="-128"/>
                <a:cs typeface="Comic Sans MS" pitchFamily="66" charset="0"/>
              </a:rPr>
              <a:t> – U-Z  </a:t>
            </a: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Dec. 16</a:t>
            </a:r>
            <a:r>
              <a:rPr lang="en-US" sz="1760" b="1" baseline="30000" dirty="0">
                <a:solidFill>
                  <a:srgbClr val="000000"/>
                </a:solidFill>
                <a:latin typeface="Comic Sans MS" pitchFamily="66" charset="0"/>
                <a:ea typeface="MS Mincho" pitchFamily="49" charset="-128"/>
                <a:cs typeface="Comic Sans MS" pitchFamily="66" charset="0"/>
              </a:rPr>
              <a:t>th</a:t>
            </a:r>
            <a:r>
              <a:rPr lang="en-US" sz="1760" b="1" dirty="0">
                <a:solidFill>
                  <a:srgbClr val="000000"/>
                </a:solidFill>
                <a:latin typeface="Comic Sans MS" pitchFamily="66" charset="0"/>
                <a:ea typeface="MS Mincho" pitchFamily="49" charset="-128"/>
                <a:cs typeface="Comic Sans MS" pitchFamily="66" charset="0"/>
              </a:rPr>
              <a:t> - Mrs. Darnell</a:t>
            </a:r>
            <a:endParaRPr lang="en-US" sz="1760" b="1" dirty="0">
              <a:latin typeface="Comic Sans MS" pitchFamily="66" charset="0"/>
              <a:cs typeface="Arial" pitchFamily="34" charset="0"/>
            </a:endParaRP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endParaRPr lang="en-US" sz="1760" b="1" dirty="0">
              <a:solidFill>
                <a:srgbClr val="000000"/>
              </a:solidFill>
              <a:latin typeface="Comic Sans MS" pitchFamily="66" charset="0"/>
              <a:ea typeface="MS Mincho" pitchFamily="49" charset="-128"/>
              <a:cs typeface="Comic Sans MS" pitchFamily="66" charset="0"/>
            </a:endParaRP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Thank you and Happy Holidays,</a:t>
            </a:r>
            <a:endParaRPr lang="en-US" sz="1760" b="1" dirty="0">
              <a:latin typeface="Comic Sans MS" pitchFamily="66" charset="0"/>
              <a:cs typeface="Arial" pitchFamily="34" charset="0"/>
            </a:endParaRP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Comic Sans MS" pitchFamily="66" charset="0"/>
              </a:rPr>
              <a:t>Ms. Darnell</a:t>
            </a: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endParaRPr lang="en-US" sz="1760" b="1" dirty="0">
              <a:solidFill>
                <a:srgbClr val="000000"/>
              </a:solidFill>
              <a:latin typeface="Comic Sans MS" pitchFamily="66" charset="0"/>
              <a:ea typeface="MS Mincho" pitchFamily="49" charset="-128"/>
              <a:cs typeface="Arial" pitchFamily="34" charset="0"/>
            </a:endParaRPr>
          </a:p>
          <a:p>
            <a:pPr eaLnBrk="0" fontAlgn="base" hangingPunct="0">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r>
              <a:rPr lang="en-US" sz="1760" b="1" dirty="0">
                <a:solidFill>
                  <a:srgbClr val="000000"/>
                </a:solidFill>
                <a:latin typeface="Comic Sans MS" pitchFamily="66" charset="0"/>
                <a:ea typeface="MS Mincho" pitchFamily="49" charset="-128"/>
                <a:cs typeface="Arial" pitchFamily="34" charset="0"/>
              </a:rPr>
              <a:t>*this activity is completely optional</a:t>
            </a:r>
            <a:endParaRPr lang="en-US" sz="1760" b="1" dirty="0">
              <a:latin typeface="Comic Sans MS" pitchFamily="66" charset="0"/>
              <a:cs typeface="Arial" pitchFamily="34" charset="0"/>
            </a:endParaRPr>
          </a:p>
          <a:p>
            <a:pPr defTabSz="1005840" fontAlgn="base">
              <a:spcBef>
                <a:spcPct val="0"/>
              </a:spcBef>
              <a:spcAft>
                <a:spcPct val="0"/>
              </a:spcAft>
              <a:tabLst>
                <a:tab pos="391160" algn="l"/>
                <a:tab pos="782320" algn="l"/>
                <a:tab pos="1173480" algn="l"/>
                <a:tab pos="1564640" algn="l"/>
                <a:tab pos="1955800" algn="l"/>
                <a:tab pos="2346960" algn="l"/>
                <a:tab pos="2738120" algn="l"/>
                <a:tab pos="3129280" algn="l"/>
                <a:tab pos="3520440" algn="l"/>
                <a:tab pos="3911600" algn="l"/>
                <a:tab pos="4302760" algn="l"/>
                <a:tab pos="4693920" algn="l"/>
              </a:tabLst>
            </a:pPr>
            <a:endParaRPr lang="en-US" sz="1980" dirty="0">
              <a:latin typeface="Arial" pitchFamily="34" charset="0"/>
              <a:cs typeface="Arial" pitchFamily="34" charset="0"/>
            </a:endParaRPr>
          </a:p>
        </p:txBody>
      </p:sp>
      <p:pic>
        <p:nvPicPr>
          <p:cNvPr id="3" name="Picture 2" descr="A picture containing text&#10;&#10;Description automatically generated">
            <a:extLst>
              <a:ext uri="{FF2B5EF4-FFF2-40B4-BE49-F238E27FC236}">
                <a16:creationId xmlns:a16="http://schemas.microsoft.com/office/drawing/2014/main" id="{DB1F0117-2994-1AF8-10F8-1973E5A71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531" y="5532120"/>
            <a:ext cx="2497138" cy="3995420"/>
          </a:xfrm>
          <a:prstGeom prst="rect">
            <a:avLst/>
          </a:prstGeom>
        </p:spPr>
      </p:pic>
    </p:spTree>
    <p:extLst>
      <p:ext uri="{BB962C8B-B14F-4D97-AF65-F5344CB8AC3E}">
        <p14:creationId xmlns:p14="http://schemas.microsoft.com/office/powerpoint/2010/main" val="419974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 y="831"/>
            <a:ext cx="7771758" cy="10057569"/>
          </a:xfrm>
          <a:prstGeom prst="rect">
            <a:avLst/>
          </a:prstGeom>
        </p:spPr>
      </p:pic>
      <p:sp>
        <p:nvSpPr>
          <p:cNvPr id="7" name="Google Shape;89;gf67464871a_1_0">
            <a:extLst>
              <a:ext uri="{FF2B5EF4-FFF2-40B4-BE49-F238E27FC236}">
                <a16:creationId xmlns:a16="http://schemas.microsoft.com/office/drawing/2014/main" id="{51971C89-DAFA-0B4A-98D4-6ED54DBD2C16}"/>
              </a:ext>
            </a:extLst>
          </p:cNvPr>
          <p:cNvSpPr txBox="1"/>
          <p:nvPr/>
        </p:nvSpPr>
        <p:spPr>
          <a:xfrm>
            <a:off x="3032592" y="7710469"/>
            <a:ext cx="4530251" cy="2131322"/>
          </a:xfrm>
          <a:prstGeom prst="rect">
            <a:avLst/>
          </a:prstGeom>
          <a:noFill/>
          <a:ln>
            <a:noFill/>
          </a:ln>
        </p:spPr>
        <p:txBody>
          <a:bodyPr spcFirstLastPara="1" wrap="square" lIns="91425" tIns="91425" rIns="91425" bIns="91425" anchor="t" anchorCtr="0">
            <a:spAutoFit/>
          </a:bodyPr>
          <a:lstStyle/>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Bring </a:t>
            </a:r>
            <a:r>
              <a:rPr lang="en-US" sz="1600" b="1" u="sng" dirty="0">
                <a:solidFill>
                  <a:schemeClr val="dk1"/>
                </a:solidFill>
                <a:latin typeface="Architects Daughter"/>
                <a:ea typeface="Architects Daughter"/>
                <a:cs typeface="Architects Daughter"/>
                <a:sym typeface="Architects Daughter"/>
              </a:rPr>
              <a:t>CHARGED</a:t>
            </a:r>
            <a:r>
              <a:rPr lang="en-US" sz="1600" dirty="0">
                <a:solidFill>
                  <a:schemeClr val="dk1"/>
                </a:solidFill>
                <a:latin typeface="Architects Daughter"/>
                <a:ea typeface="Architects Daughter"/>
                <a:cs typeface="Architects Daughter"/>
                <a:sym typeface="Architects Daughter"/>
              </a:rPr>
              <a:t> devices </a:t>
            </a:r>
            <a:r>
              <a:rPr lang="en-US" sz="1600" b="1" dirty="0">
                <a:solidFill>
                  <a:schemeClr val="dk1"/>
                </a:solidFill>
                <a:latin typeface="Architects Daughter"/>
                <a:ea typeface="Architects Daughter"/>
                <a:cs typeface="Architects Daughter"/>
                <a:sym typeface="Architects Daughter"/>
              </a:rPr>
              <a:t>daily.</a:t>
            </a:r>
            <a:r>
              <a:rPr lang="en-US" sz="1600" dirty="0">
                <a:solidFill>
                  <a:schemeClr val="dk1"/>
                </a:solidFill>
                <a:latin typeface="Architects Daughter"/>
                <a:ea typeface="Architects Daughter"/>
                <a:cs typeface="Architects Daughter"/>
                <a:sym typeface="Architects Daughter"/>
              </a:rPr>
              <a:t>.         </a:t>
            </a:r>
          </a:p>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We are using them </a:t>
            </a:r>
            <a:r>
              <a:rPr lang="en-US" sz="1600" b="1" u="sng" dirty="0">
                <a:solidFill>
                  <a:schemeClr val="dk1"/>
                </a:solidFill>
                <a:latin typeface="Architects Daughter"/>
                <a:ea typeface="Architects Daughter"/>
                <a:cs typeface="Architects Daughter"/>
                <a:sym typeface="Architects Daughter"/>
              </a:rPr>
              <a:t>every day</a:t>
            </a:r>
            <a:r>
              <a:rPr lang="en-US" sz="1600" dirty="0">
                <a:solidFill>
                  <a:schemeClr val="dk1"/>
                </a:solidFill>
                <a:latin typeface="Architects Daughter"/>
                <a:ea typeface="Architects Daughter"/>
                <a:cs typeface="Architects Daughter"/>
                <a:sym typeface="Architects Daughter"/>
              </a:rPr>
              <a:t>!!</a:t>
            </a:r>
            <a:endParaRPr lang="en-US" sz="1600" b="1" u="sng"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600" b="1" u="sng" dirty="0">
                <a:solidFill>
                  <a:schemeClr val="dk1"/>
                </a:solidFill>
                <a:latin typeface="Architects Daughter"/>
                <a:ea typeface="Architects Daughter"/>
                <a:cs typeface="Architects Daughter"/>
                <a:sym typeface="Architects Daughter"/>
              </a:rPr>
              <a:t>UNIFORMS</a:t>
            </a:r>
            <a:r>
              <a:rPr lang="en-US" sz="1600" dirty="0">
                <a:solidFill>
                  <a:schemeClr val="dk1"/>
                </a:solidFill>
                <a:latin typeface="Architects Daughter"/>
                <a:ea typeface="Architects Daughter"/>
                <a:cs typeface="Architects Daughter"/>
                <a:sym typeface="Architects Daughter"/>
              </a:rPr>
              <a:t>:  Tops &amp; Dresses:  Red, White and Grey</a:t>
            </a:r>
          </a:p>
          <a:p>
            <a:pPr marL="457200" lvl="0" indent="-298450" algn="l" rtl="0">
              <a:lnSpc>
                <a:spcPct val="115000"/>
              </a:lnSpc>
              <a:spcBef>
                <a:spcPts val="0"/>
              </a:spcBef>
              <a:spcAft>
                <a:spcPts val="0"/>
              </a:spcAft>
              <a:buClr>
                <a:schemeClr val="dk1"/>
              </a:buClr>
              <a:buSzPts val="1100"/>
              <a:buChar char="•"/>
            </a:pPr>
            <a:r>
              <a:rPr lang="en-US" sz="1600" dirty="0">
                <a:solidFill>
                  <a:schemeClr val="dk1"/>
                </a:solidFill>
                <a:latin typeface="Architects Daughter"/>
                <a:ea typeface="Architects Daughter"/>
                <a:cs typeface="Architects Daughter"/>
                <a:sym typeface="Architects Daughter"/>
              </a:rPr>
              <a:t>Bottoms &amp; Jumpers:  Khaki, Navy, </a:t>
            </a:r>
          </a:p>
          <a:p>
            <a:pPr marL="158750" lvl="0" algn="l" rtl="0">
              <a:lnSpc>
                <a:spcPct val="115000"/>
              </a:lnSpc>
              <a:spcBef>
                <a:spcPts val="0"/>
              </a:spcBef>
              <a:spcAft>
                <a:spcPts val="0"/>
              </a:spcAft>
              <a:buClr>
                <a:schemeClr val="dk1"/>
              </a:buClr>
              <a:buSzPts val="1100"/>
            </a:pPr>
            <a:r>
              <a:rPr lang="en-US" sz="1600" dirty="0">
                <a:solidFill>
                  <a:schemeClr val="dk1"/>
                </a:solidFill>
                <a:latin typeface="Architects Daughter"/>
                <a:ea typeface="Architects Daughter"/>
                <a:cs typeface="Architects Daughter"/>
                <a:sym typeface="Architects Daughter"/>
              </a:rPr>
              <a:t>    or Black</a:t>
            </a:r>
          </a:p>
          <a:p>
            <a:pPr marL="158750" lvl="0" algn="l" rtl="0">
              <a:lnSpc>
                <a:spcPct val="115000"/>
              </a:lnSpc>
              <a:spcBef>
                <a:spcPts val="0"/>
              </a:spcBef>
              <a:spcAft>
                <a:spcPts val="0"/>
              </a:spcAft>
              <a:buClr>
                <a:schemeClr val="dk1"/>
              </a:buClr>
              <a:buSzPts val="1100"/>
            </a:pPr>
            <a:r>
              <a:rPr lang="en-US" sz="1400" dirty="0">
                <a:solidFill>
                  <a:schemeClr val="dk1"/>
                </a:solidFill>
                <a:latin typeface="Architects Daughter"/>
                <a:ea typeface="Architects Daughter"/>
                <a:cs typeface="Architects Daughter"/>
                <a:sym typeface="Architects Daughter"/>
              </a:rPr>
              <a:t>Be on the look-out for </a:t>
            </a:r>
            <a:r>
              <a:rPr lang="en-US" sz="1400" b="1" dirty="0">
                <a:solidFill>
                  <a:schemeClr val="dk1"/>
                </a:solidFill>
                <a:latin typeface="Architects Daughter"/>
                <a:ea typeface="Architects Daughter"/>
                <a:cs typeface="Architects Daughter"/>
                <a:sym typeface="Architects Daughter"/>
              </a:rPr>
              <a:t>Read-a-thon </a:t>
            </a:r>
            <a:r>
              <a:rPr lang="en-US" sz="1400" dirty="0">
                <a:solidFill>
                  <a:schemeClr val="dk1"/>
                </a:solidFill>
                <a:latin typeface="Architects Daughter"/>
                <a:ea typeface="Architects Daughter"/>
                <a:cs typeface="Architects Daughter"/>
                <a:sym typeface="Architects Daughter"/>
              </a:rPr>
              <a:t>info coming soon!</a:t>
            </a:r>
          </a:p>
        </p:txBody>
      </p:sp>
      <p:sp>
        <p:nvSpPr>
          <p:cNvPr id="8" name="Google Shape;86;gf67464871a_1_0">
            <a:extLst>
              <a:ext uri="{FF2B5EF4-FFF2-40B4-BE49-F238E27FC236}">
                <a16:creationId xmlns:a16="http://schemas.microsoft.com/office/drawing/2014/main" id="{90C670C2-FCFC-D242-9C8B-2C0893204191}"/>
              </a:ext>
            </a:extLst>
          </p:cNvPr>
          <p:cNvSpPr txBox="1"/>
          <p:nvPr/>
        </p:nvSpPr>
        <p:spPr>
          <a:xfrm>
            <a:off x="177369" y="5157182"/>
            <a:ext cx="2347145" cy="498941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050" dirty="0">
                <a:solidFill>
                  <a:schemeClr val="dk1"/>
                </a:solidFill>
                <a:latin typeface="Calibri"/>
                <a:ea typeface="Calibri"/>
                <a:cs typeface="Calibri"/>
                <a:sym typeface="Calibri"/>
              </a:rPr>
              <a:t>This week, students in 3-03 will have Ms. Darnell for math and science in the morning then switch to Mrs. Dollar for ELA after lunch.  </a:t>
            </a:r>
            <a:endParaRPr sz="105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050" dirty="0">
                <a:solidFill>
                  <a:schemeClr val="dk1"/>
                </a:solidFill>
                <a:latin typeface="Calibri"/>
                <a:ea typeface="Calibri"/>
                <a:cs typeface="Calibri"/>
                <a:sym typeface="Calibri"/>
              </a:rPr>
              <a:t>Students 3-04 will have Mrs. Dollar for ELA and social studies, then switch to math in the afternoon with Ms. Darnell</a:t>
            </a:r>
            <a:endParaRPr sz="105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Spread some Holiday Cheer!</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NEXT WEEK</a:t>
            </a:r>
          </a:p>
          <a:p>
            <a:pPr lvl="0">
              <a:lnSpc>
                <a:spcPct val="115000"/>
              </a:lnSpc>
              <a:buClr>
                <a:schemeClr val="dk1"/>
              </a:buClr>
              <a:buSzPts val="1100"/>
            </a:pPr>
            <a:r>
              <a:rPr lang="en-US" sz="1400" dirty="0">
                <a:solidFill>
                  <a:schemeClr val="dk1"/>
                </a:solidFill>
                <a:latin typeface="Century Gothic"/>
                <a:ea typeface="Century Gothic"/>
                <a:cs typeface="Century Gothic"/>
                <a:sym typeface="Century Gothic"/>
              </a:rPr>
              <a:t>Dec. 12 – Tree Topper Day</a:t>
            </a:r>
          </a:p>
          <a:p>
            <a:pPr lvl="0">
              <a:lnSpc>
                <a:spcPct val="115000"/>
              </a:lnSpc>
              <a:buClr>
                <a:schemeClr val="dk1"/>
              </a:buClr>
              <a:buSzPts val="1100"/>
            </a:pPr>
            <a:r>
              <a:rPr lang="en-US" sz="1400" dirty="0">
                <a:solidFill>
                  <a:schemeClr val="dk1"/>
                </a:solidFill>
                <a:latin typeface="Century Gothic"/>
                <a:ea typeface="Century Gothic"/>
                <a:cs typeface="Century Gothic"/>
                <a:sym typeface="Century Gothic"/>
              </a:rPr>
              <a:t>Tues., Dec. 13 – Grinch Day</a:t>
            </a:r>
          </a:p>
          <a:p>
            <a:pPr lvl="0">
              <a:lnSpc>
                <a:spcPct val="115000"/>
              </a:lnSpc>
              <a:buClr>
                <a:schemeClr val="dk1"/>
              </a:buClr>
              <a:buSzPts val="1100"/>
            </a:pPr>
            <a:r>
              <a:rPr lang="en-US" sz="1400" dirty="0">
                <a:solidFill>
                  <a:schemeClr val="dk1"/>
                </a:solidFill>
                <a:latin typeface="Century Gothic"/>
                <a:ea typeface="Century Gothic"/>
                <a:cs typeface="Century Gothic"/>
                <a:sym typeface="Century Gothic"/>
              </a:rPr>
              <a:t>Wed., Dec. 14 – Favorite holiday colors</a:t>
            </a:r>
          </a:p>
          <a:p>
            <a:pPr lvl="0">
              <a:lnSpc>
                <a:spcPct val="115000"/>
              </a:lnSpc>
              <a:buClr>
                <a:schemeClr val="dk1"/>
              </a:buClr>
              <a:buSzPts val="1100"/>
            </a:pPr>
            <a:r>
              <a:rPr lang="en-US" sz="1400" dirty="0">
                <a:solidFill>
                  <a:schemeClr val="dk1"/>
                </a:solidFill>
                <a:latin typeface="Century Gothic"/>
                <a:ea typeface="Century Gothic"/>
                <a:cs typeface="Century Gothic"/>
                <a:sym typeface="Century Gothic"/>
              </a:rPr>
              <a:t>Thur., Dec. 15 – PJ’s</a:t>
            </a:r>
          </a:p>
          <a:p>
            <a:pPr lvl="0">
              <a:lnSpc>
                <a:spcPct val="115000"/>
              </a:lnSpc>
              <a:buClr>
                <a:schemeClr val="dk1"/>
              </a:buClr>
              <a:buSzPts val="1100"/>
            </a:pPr>
            <a:r>
              <a:rPr lang="en-US" sz="1400" dirty="0">
                <a:solidFill>
                  <a:schemeClr val="dk1"/>
                </a:solidFill>
                <a:latin typeface="Century Gothic"/>
                <a:ea typeface="Century Gothic"/>
                <a:cs typeface="Century Gothic"/>
                <a:sym typeface="Century Gothic"/>
              </a:rPr>
              <a:t>Fri., Dec 116 – Channel your Flannel!</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Calibri"/>
              <a:ea typeface="Calibri"/>
              <a:cs typeface="Calibri"/>
              <a:sym typeface="Calibri"/>
            </a:endParaRPr>
          </a:p>
        </p:txBody>
      </p:sp>
      <p:sp>
        <p:nvSpPr>
          <p:cNvPr id="9" name="Google Shape;87;gf67464871a_1_0">
            <a:extLst>
              <a:ext uri="{FF2B5EF4-FFF2-40B4-BE49-F238E27FC236}">
                <a16:creationId xmlns:a16="http://schemas.microsoft.com/office/drawing/2014/main" id="{5479503E-6419-6F4C-9D88-460942F41753}"/>
              </a:ext>
            </a:extLst>
          </p:cNvPr>
          <p:cNvSpPr txBox="1"/>
          <p:nvPr/>
        </p:nvSpPr>
        <p:spPr>
          <a:xfrm>
            <a:off x="2733750" y="3429000"/>
            <a:ext cx="2304900" cy="4042615"/>
          </a:xfrm>
          <a:prstGeom prst="rect">
            <a:avLst/>
          </a:prstGeom>
          <a:noFill/>
          <a:ln>
            <a:noFill/>
          </a:ln>
        </p:spPr>
        <p:txBody>
          <a:bodyPr spcFirstLastPara="1" wrap="square" lIns="91425" tIns="91425" rIns="91425" bIns="91425" anchor="t" anchorCtr="0">
            <a:spAutoFit/>
          </a:bodyPr>
          <a:lstStyle/>
          <a:p>
            <a:pPr>
              <a:lnSpc>
                <a:spcPct val="115000"/>
              </a:lnSpc>
            </a:pPr>
            <a:r>
              <a:rPr lang="en-US" sz="1200" b="1" u="sng" dirty="0">
                <a:solidFill>
                  <a:schemeClr val="dk1"/>
                </a:solidFill>
                <a:latin typeface="Century Gothic"/>
                <a:ea typeface="Century Gothic"/>
                <a:cs typeface="Century Gothic"/>
                <a:sym typeface="Century Gothic"/>
              </a:rPr>
              <a:t>Math</a:t>
            </a:r>
            <a:r>
              <a:rPr lang="en-US" sz="1200" dirty="0">
                <a:solidFill>
                  <a:schemeClr val="dk1"/>
                </a:solidFill>
                <a:latin typeface="Century Gothic"/>
                <a:ea typeface="Century Gothic"/>
                <a:cs typeface="Century Gothic"/>
                <a:sym typeface="Century Gothic"/>
              </a:rPr>
              <a:t>:  </a:t>
            </a:r>
            <a:r>
              <a:rPr lang="en-US" sz="1200" b="1" i="1" dirty="0">
                <a:solidFill>
                  <a:schemeClr val="dk1"/>
                </a:solidFill>
                <a:latin typeface="Century Gothic"/>
                <a:ea typeface="Century Gothic"/>
                <a:cs typeface="Century Gothic"/>
                <a:sym typeface="Century Gothic"/>
              </a:rPr>
              <a:t>Module 3 - Area</a:t>
            </a:r>
            <a:endParaRPr lang="en-US" sz="1200" dirty="0">
              <a:solidFill>
                <a:schemeClr val="dk1"/>
              </a:solidFill>
              <a:latin typeface="Century Gothic"/>
              <a:ea typeface="Century Gothic"/>
              <a:cs typeface="Century Gothic"/>
              <a:sym typeface="Century Gothic"/>
            </a:endParaRPr>
          </a:p>
          <a:p>
            <a:pPr lvl="0">
              <a:lnSpc>
                <a:spcPct val="115000"/>
              </a:lnSpc>
            </a:pPr>
            <a:r>
              <a:rPr lang="en-US" b="1" dirty="0">
                <a:solidFill>
                  <a:schemeClr val="dk1"/>
                </a:solidFill>
                <a:latin typeface="Century Gothic"/>
                <a:ea typeface="Century Gothic"/>
                <a:cs typeface="Century Gothic"/>
                <a:sym typeface="Century Gothic"/>
              </a:rPr>
              <a:t>Monday</a:t>
            </a:r>
            <a:r>
              <a:rPr lang="en-US" dirty="0">
                <a:solidFill>
                  <a:schemeClr val="dk1"/>
                </a:solidFill>
                <a:latin typeface="Century Gothic"/>
                <a:ea typeface="Century Gothic"/>
                <a:cs typeface="Century Gothic"/>
                <a:sym typeface="Century Gothic"/>
              </a:rPr>
              <a:t> – Math mastery Connect</a:t>
            </a: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Tuesday</a:t>
            </a:r>
            <a:r>
              <a:rPr lang="en-US" dirty="0">
                <a:solidFill>
                  <a:schemeClr val="dk1"/>
                </a:solidFill>
                <a:latin typeface="Century Gothic"/>
                <a:ea typeface="Century Gothic"/>
                <a:cs typeface="Century Gothic"/>
                <a:sym typeface="Century Gothic"/>
              </a:rPr>
              <a:t> –Lesson 1</a:t>
            </a: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Wednesday</a:t>
            </a:r>
            <a:r>
              <a:rPr lang="en-US" dirty="0">
                <a:solidFill>
                  <a:schemeClr val="dk1"/>
                </a:solidFill>
                <a:latin typeface="Century Gothic"/>
                <a:ea typeface="Century Gothic"/>
                <a:cs typeface="Century Gothic"/>
                <a:sym typeface="Century Gothic"/>
              </a:rPr>
              <a:t> </a:t>
            </a:r>
            <a:r>
              <a:rPr lang="en-US" sz="1400" dirty="0">
                <a:solidFill>
                  <a:schemeClr val="dk1"/>
                </a:solidFill>
                <a:latin typeface="Century Gothic"/>
                <a:ea typeface="Century Gothic"/>
                <a:cs typeface="Century Gothic"/>
                <a:sym typeface="Century Gothic"/>
              </a:rPr>
              <a:t>Lesson 2</a:t>
            </a:r>
            <a:endParaRPr lang="en-US" dirty="0">
              <a:solidFill>
                <a:schemeClr val="dk1"/>
              </a:solidFill>
              <a:latin typeface="Century Gothic"/>
              <a:ea typeface="Century Gothic"/>
              <a:cs typeface="Century Gothic"/>
              <a:sym typeface="Century Gothic"/>
            </a:endParaRP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Thursday</a:t>
            </a:r>
            <a:r>
              <a:rPr lang="en-US" dirty="0">
                <a:solidFill>
                  <a:schemeClr val="dk1"/>
                </a:solidFill>
                <a:latin typeface="Century Gothic"/>
                <a:ea typeface="Century Gothic"/>
                <a:cs typeface="Century Gothic"/>
                <a:sym typeface="Century Gothic"/>
              </a:rPr>
              <a:t>– Lesson 3</a:t>
            </a: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Friday</a:t>
            </a:r>
            <a:r>
              <a:rPr lang="en-US" dirty="0">
                <a:solidFill>
                  <a:schemeClr val="dk1"/>
                </a:solidFill>
                <a:latin typeface="Century Gothic"/>
                <a:ea typeface="Century Gothic"/>
                <a:cs typeface="Century Gothic"/>
                <a:sym typeface="Century Gothic"/>
              </a:rPr>
              <a:t> – Lesson 4</a:t>
            </a:r>
          </a:p>
          <a:p>
            <a:pPr lvl="0">
              <a:lnSpc>
                <a:spcPct val="115000"/>
              </a:lnSpc>
              <a:buClr>
                <a:schemeClr val="dk1"/>
              </a:buClr>
              <a:buSzPts val="1100"/>
            </a:pPr>
            <a:endParaRPr lang="en-US" sz="800" dirty="0">
              <a:solidFill>
                <a:schemeClr val="dk1"/>
              </a:solidFill>
              <a:latin typeface="Century Gothic"/>
              <a:ea typeface="Century Gothic"/>
              <a:cs typeface="Century Gothic"/>
              <a:sym typeface="Century Gothic"/>
            </a:endParaRPr>
          </a:p>
          <a:p>
            <a:pPr lvl="0">
              <a:lnSpc>
                <a:spcPct val="115000"/>
              </a:lnSpc>
              <a:buClr>
                <a:schemeClr val="dk1"/>
              </a:buClr>
              <a:buSzPts val="1100"/>
            </a:pPr>
            <a:r>
              <a:rPr lang="en-US" dirty="0">
                <a:solidFill>
                  <a:schemeClr val="dk1"/>
                </a:solidFill>
                <a:latin typeface="Century Gothic"/>
                <a:ea typeface="Century Gothic"/>
                <a:cs typeface="Century Gothic"/>
                <a:sym typeface="Century Gothic"/>
              </a:rPr>
              <a:t>Remember to bring in items for the </a:t>
            </a:r>
          </a:p>
          <a:p>
            <a:pPr lvl="0">
              <a:lnSpc>
                <a:spcPct val="115000"/>
              </a:lnSpc>
              <a:buClr>
                <a:schemeClr val="dk1"/>
              </a:buClr>
              <a:buSzPts val="1100"/>
            </a:pPr>
            <a:r>
              <a:rPr lang="en-US" b="1" dirty="0">
                <a:solidFill>
                  <a:schemeClr val="dk1"/>
                </a:solidFill>
                <a:latin typeface="Century Gothic"/>
                <a:ea typeface="Century Gothic"/>
                <a:cs typeface="Century Gothic"/>
                <a:sym typeface="Century Gothic"/>
              </a:rPr>
              <a:t>Memphis       Food Bank</a:t>
            </a:r>
            <a:endParaRPr b="1" dirty="0">
              <a:solidFill>
                <a:schemeClr val="dk1"/>
              </a:solidFill>
              <a:latin typeface="Century Gothic"/>
              <a:ea typeface="Century Gothic"/>
              <a:cs typeface="Century Gothic"/>
              <a:sym typeface="Century Gothic"/>
            </a:endParaRPr>
          </a:p>
        </p:txBody>
      </p:sp>
      <p:sp>
        <p:nvSpPr>
          <p:cNvPr id="10" name="Google Shape;88;gf67464871a_1_0">
            <a:extLst>
              <a:ext uri="{FF2B5EF4-FFF2-40B4-BE49-F238E27FC236}">
                <a16:creationId xmlns:a16="http://schemas.microsoft.com/office/drawing/2014/main" id="{4E4CC64D-145E-4743-AB9D-CF06B6B0521C}"/>
              </a:ext>
            </a:extLst>
          </p:cNvPr>
          <p:cNvSpPr txBox="1"/>
          <p:nvPr/>
        </p:nvSpPr>
        <p:spPr>
          <a:xfrm>
            <a:off x="5266220" y="4164487"/>
            <a:ext cx="2087100" cy="321084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Math packet – </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Module 4;</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 Lessons 1-4</a:t>
            </a:r>
          </a:p>
          <a:p>
            <a:pPr marL="0" lvl="0" indent="0" algn="l" rtl="0">
              <a:lnSpc>
                <a:spcPct val="115000"/>
              </a:lnSpc>
              <a:spcBef>
                <a:spcPts val="0"/>
              </a:spcBef>
              <a:spcAft>
                <a:spcPts val="0"/>
              </a:spcAft>
              <a:buClr>
                <a:schemeClr val="dk1"/>
              </a:buClr>
              <a:buSzPts val="1100"/>
              <a:buFont typeface="Arial"/>
              <a:buNone/>
            </a:pPr>
            <a:endParaRPr lang="en-US" sz="8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b="1" u="sng" dirty="0">
                <a:solidFill>
                  <a:schemeClr val="dk1"/>
                </a:solidFill>
                <a:latin typeface="Century Gothic"/>
                <a:ea typeface="Century Gothic"/>
                <a:cs typeface="Century Gothic"/>
                <a:sym typeface="Century Gothic"/>
              </a:rPr>
              <a:t>Science</a:t>
            </a:r>
            <a:r>
              <a:rPr lang="en-US" sz="1300" dirty="0">
                <a:solidFill>
                  <a:schemeClr val="dk1"/>
                </a:solidFill>
                <a:latin typeface="Century Gothic"/>
                <a:ea typeface="Century Gothic"/>
                <a:cs typeface="Century Gothic"/>
                <a:sym typeface="Century Gothic"/>
              </a:rPr>
              <a:t> (3-03 Ms. Dollar’s class)</a:t>
            </a:r>
            <a:endParaRPr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Energy and Circuits</a:t>
            </a:r>
            <a:endParaRPr lang="en-US" sz="9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b="1" dirty="0">
                <a:solidFill>
                  <a:srgbClr val="FF0000"/>
                </a:solidFill>
                <a:latin typeface="Century Gothic"/>
                <a:ea typeface="Century Gothic"/>
                <a:cs typeface="Century Gothic"/>
                <a:sym typeface="Century Gothic"/>
              </a:rPr>
              <a:t>Celebrate!</a:t>
            </a:r>
          </a:p>
          <a:p>
            <a:pPr marL="0" lvl="0" indent="0" algn="l" rtl="0">
              <a:lnSpc>
                <a:spcPct val="115000"/>
              </a:lnSpc>
              <a:spcBef>
                <a:spcPts val="0"/>
              </a:spcBef>
              <a:spcAft>
                <a:spcPts val="0"/>
              </a:spcAft>
              <a:buClr>
                <a:schemeClr val="dk1"/>
              </a:buClr>
              <a:buSzPts val="1100"/>
              <a:buFont typeface="Arial"/>
              <a:buNone/>
            </a:pPr>
            <a:r>
              <a:rPr lang="en-US" sz="1200" b="1" dirty="0">
                <a:solidFill>
                  <a:srgbClr val="FF0000"/>
                </a:solidFill>
                <a:latin typeface="Century Gothic"/>
                <a:ea typeface="Century Gothic"/>
                <a:cs typeface="Century Gothic"/>
                <a:sym typeface="Century Gothic"/>
              </a:rPr>
              <a:t>Please scroll down and read about our class activity to share gifts with one another during the holiday season!</a:t>
            </a:r>
            <a:endParaRPr lang="en-US" sz="1200" b="1" dirty="0">
              <a:latin typeface="Century Gothic"/>
              <a:ea typeface="Century Gothic"/>
              <a:cs typeface="Century Gothic"/>
              <a:sym typeface="Century Gothic"/>
            </a:endParaRPr>
          </a:p>
        </p:txBody>
      </p:sp>
      <p:sp>
        <p:nvSpPr>
          <p:cNvPr id="11" name="Google Shape;85;gf67464871a_1_0">
            <a:extLst>
              <a:ext uri="{FF2B5EF4-FFF2-40B4-BE49-F238E27FC236}">
                <a16:creationId xmlns:a16="http://schemas.microsoft.com/office/drawing/2014/main" id="{B60F1EFE-E7B8-7240-901E-1B4B059B37B7}"/>
              </a:ext>
            </a:extLst>
          </p:cNvPr>
          <p:cNvSpPr txBox="1"/>
          <p:nvPr/>
        </p:nvSpPr>
        <p:spPr>
          <a:xfrm>
            <a:off x="1216205" y="2217686"/>
            <a:ext cx="5017194"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499D2B"/>
                </a:solidFill>
                <a:latin typeface="Architects Daughter"/>
                <a:ea typeface="Architects Daughter"/>
                <a:cs typeface="Architects Daughter"/>
                <a:sym typeface="Architects Daughter"/>
              </a:rPr>
              <a:t>Week of Dec. 5-9, 2022</a:t>
            </a:r>
            <a:endParaRPr sz="2400" b="1" dirty="0">
              <a:solidFill>
                <a:srgbClr val="499D2B"/>
              </a:solidFill>
              <a:latin typeface="Architects Daughter"/>
              <a:ea typeface="Architects Daughter"/>
              <a:cs typeface="Architects Daughter"/>
              <a:sym typeface="Architects Daughter"/>
            </a:endParaRPr>
          </a:p>
        </p:txBody>
      </p:sp>
    </p:spTree>
    <p:extLst>
      <p:ext uri="{BB962C8B-B14F-4D97-AF65-F5344CB8AC3E}">
        <p14:creationId xmlns:p14="http://schemas.microsoft.com/office/powerpoint/2010/main" val="4003465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52ABDCF8-498D-5EEF-8C0D-23F7B9F4D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3" name="Google Shape;87;gf67464871a_1_0">
            <a:extLst>
              <a:ext uri="{FF2B5EF4-FFF2-40B4-BE49-F238E27FC236}">
                <a16:creationId xmlns:a16="http://schemas.microsoft.com/office/drawing/2014/main" id="{91BF71D4-3435-C107-98CE-246BB67730FE}"/>
              </a:ext>
            </a:extLst>
          </p:cNvPr>
          <p:cNvSpPr txBox="1"/>
          <p:nvPr/>
        </p:nvSpPr>
        <p:spPr>
          <a:xfrm>
            <a:off x="2733750" y="4104738"/>
            <a:ext cx="2304900" cy="2909997"/>
          </a:xfrm>
          <a:prstGeom prst="rect">
            <a:avLst/>
          </a:prstGeom>
          <a:noFill/>
          <a:ln>
            <a:noFill/>
          </a:ln>
        </p:spPr>
        <p:txBody>
          <a:bodyPr spcFirstLastPara="1" wrap="square" lIns="91425" tIns="91425" rIns="91425" bIns="91425" anchor="t" anchorCtr="0">
            <a:spAutoFit/>
          </a:bodyPr>
          <a:lstStyle/>
          <a:p>
            <a:pPr>
              <a:lnSpc>
                <a:spcPct val="115000"/>
              </a:lnSpc>
            </a:pPr>
            <a:r>
              <a:rPr lang="en-US" sz="1400" b="1" u="sng" dirty="0">
                <a:solidFill>
                  <a:schemeClr val="dk1"/>
                </a:solidFill>
                <a:latin typeface="Century Gothic"/>
                <a:ea typeface="Century Gothic"/>
                <a:cs typeface="Century Gothic"/>
                <a:sym typeface="Century Gothic"/>
              </a:rPr>
              <a:t>Math</a:t>
            </a:r>
            <a:r>
              <a:rPr lang="en-US" sz="1400" dirty="0">
                <a:solidFill>
                  <a:schemeClr val="dk1"/>
                </a:solidFill>
                <a:latin typeface="Century Gothic"/>
                <a:ea typeface="Century Gothic"/>
                <a:cs typeface="Century Gothic"/>
                <a:sym typeface="Century Gothic"/>
              </a:rPr>
              <a:t>:  </a:t>
            </a:r>
            <a:r>
              <a:rPr lang="en-US" sz="1400" b="1" i="1" dirty="0">
                <a:solidFill>
                  <a:schemeClr val="dk1"/>
                </a:solidFill>
                <a:latin typeface="Century Gothic"/>
                <a:ea typeface="Century Gothic"/>
                <a:cs typeface="Century Gothic"/>
                <a:sym typeface="Century Gothic"/>
              </a:rPr>
              <a:t>Module 3:  Multiplication and Division with Units of 0, 1, 6-9, and multiples of 10.</a:t>
            </a:r>
          </a:p>
          <a:p>
            <a:pPr lvl="0">
              <a:lnSpc>
                <a:spcPct val="115000"/>
              </a:lnSpc>
            </a:pPr>
            <a:endParaRPr lang="en-US" sz="1400" dirty="0">
              <a:solidFill>
                <a:schemeClr val="dk1"/>
              </a:solidFill>
              <a:latin typeface="Century Gothic"/>
              <a:ea typeface="Century Gothic"/>
              <a:cs typeface="Century Gothic"/>
              <a:sym typeface="Century Gothic"/>
            </a:endParaRPr>
          </a:p>
          <a:p>
            <a:pPr lvl="0">
              <a:lnSpc>
                <a:spcPct val="115000"/>
              </a:lnSpc>
            </a:pPr>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Lesson 6</a:t>
            </a:r>
            <a:endParaRPr sz="1400" u="sng" dirty="0">
              <a:solidFill>
                <a:schemeClr val="dk1"/>
              </a:solidFill>
              <a:latin typeface="Century Gothic"/>
              <a:ea typeface="Century Gothic"/>
              <a:cs typeface="Century Gothic"/>
              <a:sym typeface="Century Gothic"/>
            </a:endParaRP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–Lesson 7</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Lesson  8</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Lesson 9</a:t>
            </a:r>
            <a:endParaRPr sz="14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a:t>
            </a:r>
            <a:r>
              <a:rPr lang="en-US" sz="1400" i="1" dirty="0">
                <a:solidFill>
                  <a:schemeClr val="dk1"/>
                </a:solidFill>
                <a:latin typeface="Century Gothic"/>
                <a:ea typeface="Century Gothic"/>
                <a:cs typeface="Century Gothic"/>
                <a:sym typeface="Century Gothic"/>
              </a:rPr>
              <a:t>Mid-Module 3 Test</a:t>
            </a:r>
            <a:endParaRPr sz="1400" dirty="0">
              <a:solidFill>
                <a:schemeClr val="dk1"/>
              </a:solidFill>
              <a:latin typeface="Century Gothic"/>
              <a:ea typeface="Century Gothic"/>
              <a:cs typeface="Century Gothic"/>
              <a:sym typeface="Century Gothic"/>
            </a:endParaRPr>
          </a:p>
        </p:txBody>
      </p:sp>
      <p:sp>
        <p:nvSpPr>
          <p:cNvPr id="4" name="Google Shape;89;gf67464871a_1_0">
            <a:extLst>
              <a:ext uri="{FF2B5EF4-FFF2-40B4-BE49-F238E27FC236}">
                <a16:creationId xmlns:a16="http://schemas.microsoft.com/office/drawing/2014/main" id="{3277B82A-EAA9-9FD2-6C70-20CB602EDBD6}"/>
              </a:ext>
            </a:extLst>
          </p:cNvPr>
          <p:cNvSpPr txBox="1"/>
          <p:nvPr/>
        </p:nvSpPr>
        <p:spPr>
          <a:xfrm>
            <a:off x="2733750" y="7311632"/>
            <a:ext cx="4530251" cy="2733026"/>
          </a:xfrm>
          <a:prstGeom prst="rect">
            <a:avLst/>
          </a:prstGeom>
          <a:noFill/>
          <a:ln>
            <a:noFill/>
          </a:ln>
        </p:spPr>
        <p:txBody>
          <a:bodyPr spcFirstLastPara="1" wrap="square" lIns="91425" tIns="91425" rIns="91425" bIns="91425" anchor="t" anchorCtr="0">
            <a:spAutoFit/>
          </a:bodyPr>
          <a:lstStyle/>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Bring </a:t>
            </a:r>
            <a:r>
              <a:rPr lang="en-US" sz="1600" b="1" u="sng" dirty="0">
                <a:solidFill>
                  <a:schemeClr val="dk1"/>
                </a:solidFill>
                <a:latin typeface="Architects Daughter"/>
                <a:ea typeface="Architects Daughter"/>
                <a:cs typeface="Architects Daughter"/>
                <a:sym typeface="Architects Daughter"/>
              </a:rPr>
              <a:t>CHARGED</a:t>
            </a:r>
            <a:r>
              <a:rPr lang="en-US" sz="1600" dirty="0">
                <a:solidFill>
                  <a:schemeClr val="dk1"/>
                </a:solidFill>
                <a:latin typeface="Architects Daughter"/>
                <a:ea typeface="Architects Daughter"/>
                <a:cs typeface="Architects Daughter"/>
                <a:sym typeface="Architects Daughter"/>
              </a:rPr>
              <a:t> devices </a:t>
            </a:r>
            <a:r>
              <a:rPr lang="en-US" sz="1600" b="1" dirty="0">
                <a:solidFill>
                  <a:schemeClr val="dk1"/>
                </a:solidFill>
                <a:latin typeface="Architects Daughter"/>
                <a:ea typeface="Architects Daughter"/>
                <a:cs typeface="Architects Daughter"/>
                <a:sym typeface="Architects Daughter"/>
              </a:rPr>
              <a:t>daily.</a:t>
            </a:r>
            <a:r>
              <a:rPr lang="en-US" sz="1600" dirty="0">
                <a:solidFill>
                  <a:schemeClr val="dk1"/>
                </a:solidFill>
                <a:latin typeface="Architects Daughter"/>
                <a:ea typeface="Architects Daughter"/>
                <a:cs typeface="Architects Daughter"/>
                <a:sym typeface="Architects Daughter"/>
              </a:rPr>
              <a:t>.         </a:t>
            </a:r>
          </a:p>
          <a:p>
            <a:pPr marL="457200" lvl="3" indent="-298450">
              <a:lnSpc>
                <a:spcPct val="115000"/>
              </a:lnSpc>
              <a:buClr>
                <a:schemeClr val="dk1"/>
              </a:buClr>
              <a:buSzPts val="1100"/>
              <a:buChar char="•"/>
            </a:pPr>
            <a:r>
              <a:rPr lang="en-US" sz="1600" dirty="0">
                <a:solidFill>
                  <a:schemeClr val="dk1"/>
                </a:solidFill>
                <a:latin typeface="Architects Daughter"/>
                <a:ea typeface="Architects Daughter"/>
                <a:cs typeface="Architects Daughter"/>
                <a:sym typeface="Architects Daughter"/>
              </a:rPr>
              <a:t>We are using them </a:t>
            </a:r>
            <a:r>
              <a:rPr lang="en-US" sz="1600" b="1" u="sng" dirty="0">
                <a:solidFill>
                  <a:schemeClr val="dk1"/>
                </a:solidFill>
                <a:latin typeface="Architects Daughter"/>
                <a:ea typeface="Architects Daughter"/>
                <a:cs typeface="Architects Daughter"/>
                <a:sym typeface="Architects Daughter"/>
              </a:rPr>
              <a:t>every day</a:t>
            </a:r>
            <a:r>
              <a:rPr lang="en-US" sz="1600" dirty="0">
                <a:solidFill>
                  <a:schemeClr val="dk1"/>
                </a:solidFill>
                <a:latin typeface="Architects Daughter"/>
                <a:ea typeface="Architects Daughter"/>
                <a:cs typeface="Architects Daughter"/>
                <a:sym typeface="Architects Daughter"/>
              </a:rPr>
              <a:t>!!</a:t>
            </a:r>
            <a:endParaRPr lang="en-US" sz="1600" b="1" u="sng"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600" b="1" u="sng" dirty="0">
                <a:solidFill>
                  <a:schemeClr val="dk1"/>
                </a:solidFill>
                <a:latin typeface="Architects Daughter"/>
                <a:ea typeface="Architects Daughter"/>
                <a:cs typeface="Architects Daughter"/>
                <a:sym typeface="Architects Daughter"/>
              </a:rPr>
              <a:t>UNIFORMS</a:t>
            </a:r>
            <a:r>
              <a:rPr lang="en-US" sz="1600" dirty="0">
                <a:solidFill>
                  <a:schemeClr val="dk1"/>
                </a:solidFill>
                <a:latin typeface="Architects Daughter"/>
                <a:ea typeface="Architects Daughter"/>
                <a:cs typeface="Architects Daughter"/>
                <a:sym typeface="Architects Daughter"/>
              </a:rPr>
              <a:t>:  Tops &amp; Dresses:  Red, White and Grey</a:t>
            </a:r>
          </a:p>
          <a:p>
            <a:pPr marL="457200" lvl="0" indent="-298450" algn="l" rtl="0">
              <a:lnSpc>
                <a:spcPct val="115000"/>
              </a:lnSpc>
              <a:spcBef>
                <a:spcPts val="0"/>
              </a:spcBef>
              <a:spcAft>
                <a:spcPts val="0"/>
              </a:spcAft>
              <a:buClr>
                <a:schemeClr val="dk1"/>
              </a:buClr>
              <a:buSzPts val="1100"/>
              <a:buChar char="•"/>
            </a:pPr>
            <a:r>
              <a:rPr lang="en-US" sz="1600" dirty="0">
                <a:solidFill>
                  <a:schemeClr val="dk1"/>
                </a:solidFill>
                <a:latin typeface="Architects Daughter"/>
                <a:ea typeface="Architects Daughter"/>
                <a:cs typeface="Architects Daughter"/>
                <a:sym typeface="Architects Daughter"/>
              </a:rPr>
              <a:t>Bottoms &amp; Jumpers:  Khaki, Navy, </a:t>
            </a:r>
          </a:p>
          <a:p>
            <a:pPr marL="158750" lvl="0" algn="l" rtl="0">
              <a:lnSpc>
                <a:spcPct val="115000"/>
              </a:lnSpc>
              <a:spcBef>
                <a:spcPts val="0"/>
              </a:spcBef>
              <a:spcAft>
                <a:spcPts val="0"/>
              </a:spcAft>
              <a:buClr>
                <a:schemeClr val="dk1"/>
              </a:buClr>
              <a:buSzPts val="1100"/>
            </a:pPr>
            <a:r>
              <a:rPr lang="en-US" sz="1600" dirty="0">
                <a:solidFill>
                  <a:schemeClr val="dk1"/>
                </a:solidFill>
                <a:latin typeface="Architects Daughter"/>
                <a:ea typeface="Architects Daughter"/>
                <a:cs typeface="Architects Daughter"/>
                <a:sym typeface="Architects Daughter"/>
              </a:rPr>
              <a:t>    or Black</a:t>
            </a:r>
          </a:p>
          <a:p>
            <a:pPr marL="158750" lvl="0" algn="l" rtl="0">
              <a:lnSpc>
                <a:spcPct val="115000"/>
              </a:lnSpc>
              <a:spcBef>
                <a:spcPts val="0"/>
              </a:spcBef>
              <a:spcAft>
                <a:spcPts val="0"/>
              </a:spcAft>
              <a:buClr>
                <a:schemeClr val="dk1"/>
              </a:buClr>
              <a:buSzPts val="1100"/>
            </a:pPr>
            <a:r>
              <a:rPr lang="en-US" sz="1600" dirty="0">
                <a:solidFill>
                  <a:schemeClr val="dk1"/>
                </a:solidFill>
                <a:latin typeface="Architects Daughter"/>
                <a:ea typeface="Architects Daughter"/>
                <a:cs typeface="Architects Daughter"/>
                <a:sym typeface="Architects Daughter"/>
              </a:rPr>
              <a:t>Jackets/sweaters to wear indoors </a:t>
            </a:r>
            <a:r>
              <a:rPr lang="en-US" sz="1600" u="sng" dirty="0">
                <a:solidFill>
                  <a:schemeClr val="dk1"/>
                </a:solidFill>
                <a:latin typeface="Architects Daughter"/>
                <a:ea typeface="Architects Daughter"/>
                <a:cs typeface="Architects Daughter"/>
                <a:sym typeface="Architects Daughter"/>
              </a:rPr>
              <a:t>must</a:t>
            </a:r>
            <a:r>
              <a:rPr lang="en-US" sz="1600" dirty="0">
                <a:solidFill>
                  <a:schemeClr val="dk1"/>
                </a:solidFill>
                <a:latin typeface="Architects Daughter"/>
                <a:ea typeface="Architects Daughter"/>
                <a:cs typeface="Architects Daughter"/>
                <a:sym typeface="Architects Daughter"/>
              </a:rPr>
              <a:t> be a</a:t>
            </a:r>
          </a:p>
          <a:p>
            <a:pPr marL="158750" lvl="0" algn="l" rtl="0">
              <a:lnSpc>
                <a:spcPct val="115000"/>
              </a:lnSpc>
              <a:spcBef>
                <a:spcPts val="0"/>
              </a:spcBef>
              <a:spcAft>
                <a:spcPts val="0"/>
              </a:spcAft>
              <a:buClr>
                <a:schemeClr val="dk1"/>
              </a:buClr>
              <a:buSzPts val="1100"/>
            </a:pPr>
            <a:r>
              <a:rPr lang="en-US" sz="1600" b="1" dirty="0">
                <a:solidFill>
                  <a:schemeClr val="dk1"/>
                </a:solidFill>
                <a:latin typeface="Architects Daughter"/>
                <a:ea typeface="Architects Daughter"/>
                <a:cs typeface="Architects Daughter"/>
                <a:sym typeface="Architects Daughter"/>
              </a:rPr>
              <a:t>SOLID</a:t>
            </a:r>
            <a:r>
              <a:rPr lang="en-US" sz="1600" dirty="0">
                <a:solidFill>
                  <a:schemeClr val="dk1"/>
                </a:solidFill>
                <a:latin typeface="Architects Daughter"/>
                <a:ea typeface="Architects Daughter"/>
                <a:cs typeface="Architects Daughter"/>
                <a:sym typeface="Architects Daughter"/>
              </a:rPr>
              <a:t> uniform color.</a:t>
            </a:r>
          </a:p>
          <a:p>
            <a:pPr marL="457200" lvl="0" indent="-298450" algn="l" rtl="0">
              <a:lnSpc>
                <a:spcPct val="115000"/>
              </a:lnSpc>
              <a:spcBef>
                <a:spcPts val="0"/>
              </a:spcBef>
              <a:spcAft>
                <a:spcPts val="0"/>
              </a:spcAft>
              <a:buClr>
                <a:schemeClr val="dk1"/>
              </a:buClr>
              <a:buSzPts val="1100"/>
              <a:buChar char="•"/>
            </a:pPr>
            <a:endParaRPr sz="1600" dirty="0">
              <a:solidFill>
                <a:schemeClr val="dk1"/>
              </a:solidFill>
              <a:latin typeface="Architects Daughter"/>
              <a:ea typeface="Architects Daughter"/>
              <a:cs typeface="Architects Daughter"/>
              <a:sym typeface="Architects Daughter"/>
            </a:endParaRPr>
          </a:p>
        </p:txBody>
      </p:sp>
      <p:sp>
        <p:nvSpPr>
          <p:cNvPr id="5" name="Google Shape;86;gf67464871a_1_0">
            <a:extLst>
              <a:ext uri="{FF2B5EF4-FFF2-40B4-BE49-F238E27FC236}">
                <a16:creationId xmlns:a16="http://schemas.microsoft.com/office/drawing/2014/main" id="{36FD14C7-352E-0E68-89A2-3AED9261485F}"/>
              </a:ext>
            </a:extLst>
          </p:cNvPr>
          <p:cNvSpPr txBox="1"/>
          <p:nvPr/>
        </p:nvSpPr>
        <p:spPr>
          <a:xfrm>
            <a:off x="301669" y="4095798"/>
            <a:ext cx="2257500" cy="443195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This week, students in 3-03 will have Ms. Darnell for math and science in the morning then switch to Mrs. Dollar for ELA after lunch.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Students 3-04 will have Mrs. Dollar for ELA and social studies, then switch to math in the afternoon with Ms. Darnell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Important Dates:</a:t>
            </a:r>
          </a:p>
          <a:p>
            <a:pPr marL="0" lvl="0" indent="0" algn="l" rtl="0">
              <a:lnSpc>
                <a:spcPct val="115000"/>
              </a:lnSpc>
              <a:spcBef>
                <a:spcPts val="0"/>
              </a:spcBef>
              <a:spcAft>
                <a:spcPts val="0"/>
              </a:spcAft>
              <a:buClr>
                <a:schemeClr val="dk1"/>
              </a:buClr>
              <a:buSzPts val="1100"/>
              <a:buFont typeface="Arial"/>
              <a:buNone/>
            </a:pPr>
            <a:r>
              <a:rPr lang="en-US" u="sng" dirty="0">
                <a:solidFill>
                  <a:schemeClr val="dk1"/>
                </a:solidFill>
                <a:latin typeface="Calibri"/>
                <a:ea typeface="Calibri"/>
                <a:cs typeface="Calibri"/>
                <a:sym typeface="Calibri"/>
              </a:rPr>
              <a:t>Data Night</a:t>
            </a:r>
            <a:r>
              <a:rPr lang="en-US" dirty="0">
                <a:solidFill>
                  <a:schemeClr val="dk1"/>
                </a:solidFill>
                <a:latin typeface="Calibri"/>
                <a:ea typeface="Calibri"/>
                <a:cs typeface="Calibri"/>
                <a:sym typeface="Calibri"/>
              </a:rPr>
              <a:t> – Tues., 11/15 @ 5:30 pm</a:t>
            </a: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u="sng" dirty="0">
                <a:solidFill>
                  <a:schemeClr val="dk1"/>
                </a:solidFill>
                <a:latin typeface="Calibri"/>
                <a:ea typeface="Calibri"/>
                <a:cs typeface="Calibri"/>
                <a:sym typeface="Calibri"/>
              </a:rPr>
              <a:t>Thanksgiving break</a:t>
            </a:r>
            <a:r>
              <a:rPr lang="en-US" dirty="0">
                <a:solidFill>
                  <a:schemeClr val="dk1"/>
                </a:solidFill>
                <a:latin typeface="Calibri"/>
                <a:ea typeface="Calibri"/>
                <a:cs typeface="Calibri"/>
                <a:sym typeface="Calibri"/>
              </a:rPr>
              <a:t> is next week, Nov. 12-25</a:t>
            </a:r>
            <a:r>
              <a:rPr lang="en-US" baseline="30000" dirty="0">
                <a:solidFill>
                  <a:schemeClr val="dk1"/>
                </a:solidFill>
                <a:latin typeface="Calibri"/>
                <a:ea typeface="Calibri"/>
                <a:cs typeface="Calibri"/>
                <a:sym typeface="Calibri"/>
              </a:rPr>
              <a:t>th</a:t>
            </a:r>
            <a:r>
              <a:rPr lang="en-US" dirty="0">
                <a:solidFill>
                  <a:schemeClr val="dk1"/>
                </a:solidFill>
                <a:latin typeface="Calibri"/>
                <a:ea typeface="Calibri"/>
                <a:cs typeface="Calibri"/>
                <a:sym typeface="Calibri"/>
              </a:rPr>
              <a:t>.  Enjoy!!</a:t>
            </a:r>
            <a:endParaRPr dirty="0">
              <a:solidFill>
                <a:schemeClr val="dk1"/>
              </a:solidFill>
              <a:latin typeface="Calibri"/>
              <a:ea typeface="Calibri"/>
              <a:cs typeface="Calibri"/>
              <a:sym typeface="Calibri"/>
            </a:endParaRPr>
          </a:p>
        </p:txBody>
      </p:sp>
      <p:sp>
        <p:nvSpPr>
          <p:cNvPr id="6" name="Google Shape;88;gf67464871a_1_0">
            <a:extLst>
              <a:ext uri="{FF2B5EF4-FFF2-40B4-BE49-F238E27FC236}">
                <a16:creationId xmlns:a16="http://schemas.microsoft.com/office/drawing/2014/main" id="{97692AC3-B6AB-B36E-A958-17706C3AFA69}"/>
              </a:ext>
            </a:extLst>
          </p:cNvPr>
          <p:cNvSpPr txBox="1"/>
          <p:nvPr/>
        </p:nvSpPr>
        <p:spPr>
          <a:xfrm>
            <a:off x="5357175" y="3324225"/>
            <a:ext cx="2087100" cy="271532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b="1"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Math packet/project – Multiplication Practice.</a:t>
            </a: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Do NOT cut apart.  We will cut and glue in class on Friday.</a:t>
            </a:r>
          </a:p>
          <a:p>
            <a:pPr marL="0" lvl="0" indent="0" algn="l" rtl="0">
              <a:lnSpc>
                <a:spcPct val="115000"/>
              </a:lnSpc>
              <a:spcBef>
                <a:spcPts val="0"/>
              </a:spcBef>
              <a:spcAft>
                <a:spcPts val="0"/>
              </a:spcAft>
              <a:buClr>
                <a:schemeClr val="dk1"/>
              </a:buClr>
              <a:buSzPts val="1100"/>
              <a:buFont typeface="Arial"/>
              <a:buNone/>
            </a:pPr>
            <a:endParaRPr lang="en-US" sz="13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lang="en-US" sz="13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b="1" u="sng" dirty="0">
                <a:solidFill>
                  <a:schemeClr val="dk1"/>
                </a:solidFill>
                <a:latin typeface="Century Gothic"/>
                <a:ea typeface="Century Gothic"/>
                <a:cs typeface="Century Gothic"/>
                <a:sym typeface="Century Gothic"/>
              </a:rPr>
              <a:t>Science</a:t>
            </a:r>
            <a:r>
              <a:rPr lang="en-US" sz="1300" dirty="0">
                <a:solidFill>
                  <a:schemeClr val="dk1"/>
                </a:solidFill>
                <a:latin typeface="Century Gothic"/>
                <a:ea typeface="Century Gothic"/>
                <a:cs typeface="Century Gothic"/>
                <a:sym typeface="Century Gothic"/>
              </a:rPr>
              <a:t> (3-03 Ms. Dollar’s class)</a:t>
            </a:r>
            <a:endParaRPr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Energy Lesson 2</a:t>
            </a:r>
            <a:endParaRPr sz="1300" dirty="0">
              <a:solidFill>
                <a:schemeClr val="dk1"/>
              </a:solidFill>
              <a:latin typeface="Century Gothic"/>
              <a:ea typeface="Century Gothic"/>
              <a:cs typeface="Century Gothic"/>
              <a:sym typeface="Century Gothic"/>
            </a:endParaRPr>
          </a:p>
        </p:txBody>
      </p:sp>
      <p:sp>
        <p:nvSpPr>
          <p:cNvPr id="7" name="Google Shape;97;gf5d121f8f5_0_0">
            <a:extLst>
              <a:ext uri="{FF2B5EF4-FFF2-40B4-BE49-F238E27FC236}">
                <a16:creationId xmlns:a16="http://schemas.microsoft.com/office/drawing/2014/main" id="{F2CA7240-FF31-A215-5F6D-CB158F3A3744}"/>
              </a:ext>
            </a:extLst>
          </p:cNvPr>
          <p:cNvSpPr txBox="1"/>
          <p:nvPr/>
        </p:nvSpPr>
        <p:spPr>
          <a:xfrm>
            <a:off x="2424150" y="753313"/>
            <a:ext cx="2924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dirty="0">
                <a:solidFill>
                  <a:schemeClr val="accent4">
                    <a:lumMod val="50000"/>
                  </a:schemeClr>
                </a:solidFill>
                <a:latin typeface="Architects Daughter"/>
                <a:ea typeface="Architects Daughter"/>
                <a:cs typeface="Architects Daughter"/>
                <a:sym typeface="Architects Daughter"/>
              </a:rPr>
              <a:t>Week of Nov. </a:t>
            </a:r>
            <a:r>
              <a:rPr lang="en-US" b="1" dirty="0">
                <a:solidFill>
                  <a:schemeClr val="accent4">
                    <a:lumMod val="50000"/>
                  </a:schemeClr>
                </a:solidFill>
                <a:latin typeface="Architects Daughter"/>
                <a:ea typeface="Architects Daughter"/>
                <a:cs typeface="Architects Daughter"/>
                <a:sym typeface="Architects Daughter"/>
              </a:rPr>
              <a:t>14</a:t>
            </a:r>
            <a:r>
              <a:rPr lang="en-US" sz="1800" b="1" dirty="0">
                <a:solidFill>
                  <a:schemeClr val="accent4">
                    <a:lumMod val="50000"/>
                  </a:schemeClr>
                </a:solidFill>
                <a:latin typeface="Architects Daughter"/>
                <a:ea typeface="Architects Daughter"/>
                <a:cs typeface="Architects Daughter"/>
                <a:sym typeface="Architects Daughter"/>
              </a:rPr>
              <a:t>-88, 2022</a:t>
            </a:r>
            <a:endParaRPr sz="1800" b="1" dirty="0">
              <a:solidFill>
                <a:schemeClr val="accent4">
                  <a:lumMod val="50000"/>
                </a:schemeClr>
              </a:solidFill>
              <a:latin typeface="Architects Daughter"/>
              <a:ea typeface="Architects Daughter"/>
              <a:cs typeface="Architects Daughter"/>
              <a:sym typeface="Architects Daughter"/>
            </a:endParaRPr>
          </a:p>
        </p:txBody>
      </p:sp>
      <p:sp>
        <p:nvSpPr>
          <p:cNvPr id="8" name="Google Shape;97;gf5d121f8f5_0_0">
            <a:extLst>
              <a:ext uri="{FF2B5EF4-FFF2-40B4-BE49-F238E27FC236}">
                <a16:creationId xmlns:a16="http://schemas.microsoft.com/office/drawing/2014/main" id="{31CDB39D-D299-ECFE-DA92-38948984B853}"/>
              </a:ext>
            </a:extLst>
          </p:cNvPr>
          <p:cNvSpPr txBox="1"/>
          <p:nvPr/>
        </p:nvSpPr>
        <p:spPr>
          <a:xfrm>
            <a:off x="2303834" y="2116794"/>
            <a:ext cx="29241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accent4">
                    <a:lumMod val="50000"/>
                  </a:schemeClr>
                </a:solidFill>
                <a:latin typeface="Bradley Hand" pitchFamily="2" charset="77"/>
                <a:ea typeface="Architects Daughter"/>
                <a:cs typeface="Architects Daughter"/>
                <a:sym typeface="Architects Daughter"/>
              </a:rPr>
              <a:t>Newsletter</a:t>
            </a:r>
            <a:endParaRPr sz="2800" b="1" dirty="0">
              <a:solidFill>
                <a:schemeClr val="accent4">
                  <a:lumMod val="50000"/>
                </a:schemeClr>
              </a:solidFill>
              <a:latin typeface="Bradley Hand" pitchFamily="2" charset="77"/>
              <a:ea typeface="Architects Daughter"/>
              <a:cs typeface="Architects Daughter"/>
              <a:sym typeface="Architects Daughter"/>
            </a:endParaRPr>
          </a:p>
        </p:txBody>
      </p:sp>
    </p:spTree>
    <p:extLst>
      <p:ext uri="{BB962C8B-B14F-4D97-AF65-F5344CB8AC3E}">
        <p14:creationId xmlns:p14="http://schemas.microsoft.com/office/powerpoint/2010/main" val="282455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gf5d121f8f5_0_0"/>
          <p:cNvPicPr preferRelativeResize="0"/>
          <p:nvPr/>
        </p:nvPicPr>
        <p:blipFill>
          <a:blip r:embed="rId3">
            <a:alphaModFix/>
          </a:blip>
          <a:stretch>
            <a:fillRect/>
          </a:stretch>
        </p:blipFill>
        <p:spPr>
          <a:xfrm>
            <a:off x="0" y="0"/>
            <a:ext cx="7924800" cy="10058400"/>
          </a:xfrm>
          <a:prstGeom prst="rect">
            <a:avLst/>
          </a:prstGeom>
          <a:noFill/>
          <a:ln>
            <a:noFill/>
          </a:ln>
        </p:spPr>
      </p:pic>
      <p:sp>
        <p:nvSpPr>
          <p:cNvPr id="96" name="Google Shape;96;gf5d121f8f5_0_0"/>
          <p:cNvSpPr txBox="1"/>
          <p:nvPr/>
        </p:nvSpPr>
        <p:spPr>
          <a:xfrm>
            <a:off x="257175" y="4257675"/>
            <a:ext cx="2200200" cy="464431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This is Week A:  </a:t>
            </a: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3-03 will have math and science in the morning; ELA in the afternoon.  Mid Module 2 Math Test  is this Monday, Oct. 24th.</a:t>
            </a:r>
          </a:p>
          <a:p>
            <a:pPr marL="0" lvl="0" indent="0" algn="l" rtl="0">
              <a:lnSpc>
                <a:spcPct val="115000"/>
              </a:lnSpc>
              <a:spcBef>
                <a:spcPts val="0"/>
              </a:spcBef>
              <a:spcAft>
                <a:spcPts val="0"/>
              </a:spcAft>
              <a:buNone/>
            </a:pPr>
            <a:endParaRPr lang="en-US"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3-04 will have math in the afternoon.  Mid Module 2 Math Test is this Tuesday, Oct. 25th.</a:t>
            </a:r>
            <a:endParaRPr dirty="0">
              <a:latin typeface="Calibri"/>
              <a:ea typeface="Calibri"/>
              <a:cs typeface="Calibri"/>
              <a:sym typeface="Calibri"/>
            </a:endParaRPr>
          </a:p>
        </p:txBody>
      </p:sp>
      <p:sp>
        <p:nvSpPr>
          <p:cNvPr id="97" name="Google Shape;97;gf5d121f8f5_0_0"/>
          <p:cNvSpPr txBox="1"/>
          <p:nvPr/>
        </p:nvSpPr>
        <p:spPr>
          <a:xfrm>
            <a:off x="2424150" y="590550"/>
            <a:ext cx="2924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dirty="0">
                <a:solidFill>
                  <a:schemeClr val="accent2"/>
                </a:solidFill>
                <a:latin typeface="Architects Daughter"/>
                <a:ea typeface="Architects Daughter"/>
                <a:cs typeface="Architects Daughter"/>
                <a:sym typeface="Architects Daughter"/>
              </a:rPr>
              <a:t>Week of Oct. 24-28, 2022</a:t>
            </a:r>
            <a:endParaRPr sz="1800" b="1" dirty="0">
              <a:solidFill>
                <a:schemeClr val="accent2"/>
              </a:solidFill>
              <a:latin typeface="Architects Daughter"/>
              <a:ea typeface="Architects Daughter"/>
              <a:cs typeface="Architects Daughter"/>
              <a:sym typeface="Architects Daughter"/>
            </a:endParaRPr>
          </a:p>
        </p:txBody>
      </p:sp>
      <p:sp>
        <p:nvSpPr>
          <p:cNvPr id="98" name="Google Shape;98;gf5d121f8f5_0_0"/>
          <p:cNvSpPr txBox="1"/>
          <p:nvPr/>
        </p:nvSpPr>
        <p:spPr>
          <a:xfrm>
            <a:off x="4173989" y="7654290"/>
            <a:ext cx="3261361" cy="2308294"/>
          </a:xfrm>
          <a:prstGeom prst="rect">
            <a:avLst/>
          </a:prstGeom>
          <a:noFill/>
          <a:ln>
            <a:noFill/>
          </a:ln>
        </p:spPr>
        <p:txBody>
          <a:bodyPr spcFirstLastPara="1" wrap="square" lIns="91425" tIns="91425" rIns="91425" bIns="91425" anchor="t" anchorCtr="0">
            <a:spAutoFit/>
          </a:bodyPr>
          <a:lstStyle/>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Upcoming Dates:</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Oct. 24-28 Red Ribbon Week</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Mon – Sunglasses		Tues – Hat Day</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Wed – Crazy Socks		</a:t>
            </a:r>
            <a:r>
              <a:rPr lang="en-US" sz="1200" dirty="0" err="1">
                <a:latin typeface="Calibri"/>
                <a:ea typeface="Calibri"/>
                <a:cs typeface="Calibri"/>
                <a:sym typeface="Calibri"/>
              </a:rPr>
              <a:t>Thur</a:t>
            </a:r>
            <a:r>
              <a:rPr lang="en-US" sz="1200" dirty="0">
                <a:latin typeface="Calibri"/>
                <a:ea typeface="Calibri"/>
                <a:cs typeface="Calibri"/>
                <a:sym typeface="Calibri"/>
              </a:rPr>
              <a:t> – Wear Red</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Fri – Favorite Team Shirt</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Monday, Oct. 31 – 3</a:t>
            </a:r>
            <a:r>
              <a:rPr lang="en-US" sz="1200" baseline="30000" dirty="0">
                <a:latin typeface="Calibri"/>
                <a:ea typeface="Calibri"/>
                <a:cs typeface="Calibri"/>
                <a:sym typeface="Calibri"/>
              </a:rPr>
              <a:t>rd</a:t>
            </a:r>
            <a:r>
              <a:rPr lang="en-US" sz="1200" dirty="0">
                <a:latin typeface="Calibri"/>
                <a:ea typeface="Calibri"/>
                <a:cs typeface="Calibri"/>
                <a:sym typeface="Calibri"/>
              </a:rPr>
              <a:t> Grade Field Trip to Botanic Garden</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Nov. 8 Election Day (no school)</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Nov. 10 – 3</a:t>
            </a:r>
            <a:r>
              <a:rPr lang="en-US" sz="1200" baseline="30000" dirty="0">
                <a:latin typeface="Calibri"/>
                <a:ea typeface="Calibri"/>
                <a:cs typeface="Calibri"/>
                <a:sym typeface="Calibri"/>
              </a:rPr>
              <a:t>rd</a:t>
            </a:r>
            <a:r>
              <a:rPr lang="en-US" sz="1200" dirty="0">
                <a:latin typeface="Calibri"/>
                <a:ea typeface="Calibri"/>
                <a:cs typeface="Calibri"/>
                <a:sym typeface="Calibri"/>
              </a:rPr>
              <a:t> grade Veteran’s Day Program</a:t>
            </a:r>
          </a:p>
          <a:p>
            <a:pPr marL="158750" lvl="0" algn="l" rtl="0">
              <a:lnSpc>
                <a:spcPct val="115000"/>
              </a:lnSpc>
              <a:spcBef>
                <a:spcPts val="0"/>
              </a:spcBef>
              <a:spcAft>
                <a:spcPts val="0"/>
              </a:spcAft>
              <a:buClr>
                <a:schemeClr val="dk1"/>
              </a:buClr>
              <a:buSzPts val="1100"/>
            </a:pPr>
            <a:r>
              <a:rPr lang="en-US" sz="1200" dirty="0">
                <a:latin typeface="Calibri"/>
                <a:ea typeface="Calibri"/>
                <a:cs typeface="Calibri"/>
                <a:sym typeface="Calibri"/>
              </a:rPr>
              <a:t>Nov. 11 – Veteran’s Day (no school)</a:t>
            </a:r>
            <a:endParaRPr sz="1200" dirty="0">
              <a:latin typeface="Calibri"/>
              <a:ea typeface="Calibri"/>
              <a:cs typeface="Calibri"/>
              <a:sym typeface="Calibri"/>
            </a:endParaRPr>
          </a:p>
        </p:txBody>
      </p:sp>
      <p:sp>
        <p:nvSpPr>
          <p:cNvPr id="99" name="Google Shape;99;gf5d121f8f5_0_0"/>
          <p:cNvSpPr txBox="1"/>
          <p:nvPr/>
        </p:nvSpPr>
        <p:spPr>
          <a:xfrm>
            <a:off x="5348250" y="4200525"/>
            <a:ext cx="2087100" cy="20251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Math Homework</a:t>
            </a:r>
            <a:r>
              <a:rPr lang="en-US" sz="1300" dirty="0">
                <a:solidFill>
                  <a:schemeClr val="dk1"/>
                </a:solidFill>
                <a:latin typeface="Century Gothic"/>
                <a:ea typeface="Century Gothic"/>
                <a:cs typeface="Century Gothic"/>
                <a:sym typeface="Century Gothic"/>
              </a:rPr>
              <a:t> - packet due Friday.  </a:t>
            </a:r>
            <a:endParaRPr sz="13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lang="en-US" sz="13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b="1" u="sng" dirty="0">
                <a:solidFill>
                  <a:schemeClr val="dk1"/>
                </a:solidFill>
                <a:latin typeface="Century Gothic"/>
                <a:ea typeface="Century Gothic"/>
                <a:cs typeface="Century Gothic"/>
                <a:sym typeface="Century Gothic"/>
              </a:rPr>
              <a:t>Science</a:t>
            </a:r>
            <a:r>
              <a:rPr lang="en-US" sz="1300" dirty="0">
                <a:solidFill>
                  <a:schemeClr val="dk1"/>
                </a:solidFill>
                <a:latin typeface="Century Gothic"/>
                <a:ea typeface="Century Gothic"/>
                <a:cs typeface="Century Gothic"/>
                <a:sym typeface="Century Gothic"/>
              </a:rPr>
              <a:t> (3-03 Mrs. Darnell’s class)</a:t>
            </a:r>
            <a:endParaRPr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Force &amp; Motion, Types of Energy, &amp; Heat</a:t>
            </a:r>
            <a:endParaRPr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1300" dirty="0">
              <a:solidFill>
                <a:schemeClr val="dk1"/>
              </a:solidFill>
              <a:latin typeface="Century Gothic"/>
              <a:ea typeface="Century Gothic"/>
              <a:cs typeface="Century Gothic"/>
              <a:sym typeface="Century Gothic"/>
            </a:endParaRPr>
          </a:p>
        </p:txBody>
      </p:sp>
      <p:sp>
        <p:nvSpPr>
          <p:cNvPr id="2" name="Google Shape;87;gf67464871a_1_0">
            <a:extLst>
              <a:ext uri="{FF2B5EF4-FFF2-40B4-BE49-F238E27FC236}">
                <a16:creationId xmlns:a16="http://schemas.microsoft.com/office/drawing/2014/main" id="{95C41CD3-0CD6-55CF-4A03-83042C483004}"/>
              </a:ext>
            </a:extLst>
          </p:cNvPr>
          <p:cNvSpPr txBox="1"/>
          <p:nvPr/>
        </p:nvSpPr>
        <p:spPr>
          <a:xfrm>
            <a:off x="2733750" y="3324450"/>
            <a:ext cx="2304900" cy="337012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u="sng" dirty="0">
                <a:solidFill>
                  <a:schemeClr val="dk1"/>
                </a:solidFill>
                <a:latin typeface="Century Gothic"/>
                <a:ea typeface="Century Gothic"/>
                <a:cs typeface="Century Gothic"/>
                <a:sym typeface="Century Gothic"/>
              </a:rPr>
              <a:t>Math</a:t>
            </a:r>
            <a:r>
              <a:rPr lang="en-US" sz="1200" dirty="0">
                <a:solidFill>
                  <a:schemeClr val="dk1"/>
                </a:solidFill>
                <a:latin typeface="Century Gothic"/>
                <a:ea typeface="Century Gothic"/>
                <a:cs typeface="Century Gothic"/>
                <a:sym typeface="Century Gothic"/>
              </a:rPr>
              <a:t>:  </a:t>
            </a:r>
            <a:r>
              <a:rPr lang="en-US" sz="1200" i="1" dirty="0">
                <a:solidFill>
                  <a:schemeClr val="dk1"/>
                </a:solidFill>
                <a:latin typeface="Century Gothic"/>
                <a:ea typeface="Century Gothic"/>
                <a:cs typeface="Century Gothic"/>
                <a:sym typeface="Century Gothic"/>
              </a:rPr>
              <a:t>Module 2</a:t>
            </a:r>
            <a:r>
              <a:rPr lang="en-US" i="1" dirty="0">
                <a:solidFill>
                  <a:schemeClr val="dk1"/>
                </a:solidFill>
                <a:latin typeface="Century Gothic"/>
                <a:ea typeface="Century Gothic"/>
                <a:cs typeface="Century Gothic"/>
                <a:sym typeface="Century Gothic"/>
              </a:rPr>
              <a:t> </a:t>
            </a:r>
            <a:endParaRPr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000" i="1" dirty="0">
                <a:solidFill>
                  <a:schemeClr val="dk1"/>
                </a:solidFill>
                <a:latin typeface="Century Gothic"/>
                <a:ea typeface="Century Gothic"/>
                <a:cs typeface="Century Gothic"/>
                <a:sym typeface="Century Gothic"/>
              </a:rPr>
              <a:t>Properties of Multiplication and Division and Solving Problems with Units 2-5 and 10.</a:t>
            </a:r>
            <a:endParaRPr sz="10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Lesson 17</a:t>
            </a:r>
            <a:endParaRPr sz="1400"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 Lesson 18</a:t>
            </a:r>
            <a:endParaRPr sz="14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Lesson 19</a:t>
            </a:r>
            <a:endParaRPr sz="14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Lessons 20/21</a:t>
            </a:r>
            <a:endParaRPr sz="14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a:t>
            </a:r>
            <a:r>
              <a:rPr lang="en-US" sz="1400" b="1" dirty="0">
                <a:solidFill>
                  <a:schemeClr val="dk1"/>
                </a:solidFill>
                <a:latin typeface="Century Gothic"/>
                <a:ea typeface="Century Gothic"/>
                <a:cs typeface="Century Gothic"/>
                <a:sym typeface="Century Gothic"/>
              </a:rPr>
              <a:t>End of Mod 2 Assessment</a:t>
            </a:r>
            <a:endParaRPr lang="en-US" b="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a:solidFill>
                  <a:schemeClr val="dk1"/>
                </a:solidFill>
                <a:latin typeface="Century Gothic"/>
                <a:ea typeface="Century Gothic"/>
                <a:cs typeface="Century Gothic"/>
                <a:sym typeface="Century Gothic"/>
              </a:rPr>
              <a:t>Tested skills:  addition &amp; subtraction with regrouping, rounding, telling time, and multi-step word problems</a:t>
            </a:r>
            <a:endParaRPr sz="1200" dirty="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gf67464871a_1_0"/>
          <p:cNvPicPr preferRelativeResize="0"/>
          <p:nvPr/>
        </p:nvPicPr>
        <p:blipFill>
          <a:blip r:embed="rId3">
            <a:alphaModFix/>
          </a:blip>
          <a:stretch>
            <a:fillRect/>
          </a:stretch>
        </p:blipFill>
        <p:spPr>
          <a:xfrm>
            <a:off x="0" y="-44824"/>
            <a:ext cx="7772400" cy="10058398"/>
          </a:xfrm>
          <a:prstGeom prst="rect">
            <a:avLst/>
          </a:prstGeom>
          <a:noFill/>
          <a:ln>
            <a:noFill/>
          </a:ln>
        </p:spPr>
      </p:pic>
      <p:sp>
        <p:nvSpPr>
          <p:cNvPr id="85" name="Google Shape;85;gf67464871a_1_0"/>
          <p:cNvSpPr txBox="1"/>
          <p:nvPr/>
        </p:nvSpPr>
        <p:spPr>
          <a:xfrm>
            <a:off x="2228500" y="590550"/>
            <a:ext cx="3413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dirty="0">
                <a:solidFill>
                  <a:schemeClr val="accent2"/>
                </a:solidFill>
                <a:latin typeface="Architects Daughter"/>
                <a:ea typeface="Architects Daughter"/>
                <a:cs typeface="Architects Daughter"/>
                <a:sym typeface="Architects Daughter"/>
              </a:rPr>
              <a:t>Week of Oct. 17-21, 2022</a:t>
            </a:r>
            <a:endParaRPr sz="1800" b="1" dirty="0">
              <a:solidFill>
                <a:schemeClr val="accent2"/>
              </a:solidFill>
              <a:latin typeface="Architects Daughter"/>
              <a:ea typeface="Architects Daughter"/>
              <a:cs typeface="Architects Daughter"/>
              <a:sym typeface="Architects Daughter"/>
            </a:endParaRPr>
          </a:p>
        </p:txBody>
      </p:sp>
      <p:sp>
        <p:nvSpPr>
          <p:cNvPr id="86" name="Google Shape;86;gf67464871a_1_0"/>
          <p:cNvSpPr txBox="1"/>
          <p:nvPr/>
        </p:nvSpPr>
        <p:spPr>
          <a:xfrm>
            <a:off x="238125" y="4543425"/>
            <a:ext cx="2257500" cy="464431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This week, students in 3-03 will have Ms. Darnell for math and science in the morning then switch to Mrs. Dollar for ELA after lunch.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Students 3-04 will have Mrs. Dollar for ELA and social studies, then switch to math in the afternoon with Ms. Darnell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Important Dates:</a:t>
            </a: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Tues 10/18 Good Mornings w/Grown Ups (A-M)</a:t>
            </a:r>
          </a:p>
          <a:p>
            <a:pPr marL="0" lvl="0" indent="0" algn="l" rtl="0">
              <a:lnSpc>
                <a:spcPct val="115000"/>
              </a:lnSpc>
              <a:spcBef>
                <a:spcPts val="0"/>
              </a:spcBef>
              <a:spcAft>
                <a:spcPts val="0"/>
              </a:spcAft>
              <a:buClr>
                <a:schemeClr val="dk1"/>
              </a:buClr>
              <a:buSzPts val="1100"/>
              <a:buFont typeface="Arial"/>
              <a:buNone/>
            </a:pPr>
            <a:endParaRPr lang="en-US"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Wed 10/19 Good Mornings w/Grown Ups (N-Z)</a:t>
            </a:r>
          </a:p>
          <a:p>
            <a:pPr marL="0" lvl="0" indent="0" algn="l" rtl="0">
              <a:lnSpc>
                <a:spcPct val="115000"/>
              </a:lnSpc>
              <a:spcBef>
                <a:spcPts val="0"/>
              </a:spcBef>
              <a:spcAft>
                <a:spcPts val="0"/>
              </a:spcAft>
              <a:buClr>
                <a:schemeClr val="dk1"/>
              </a:buClr>
              <a:buSzPts val="1100"/>
              <a:buFont typeface="Arial"/>
              <a:buNone/>
            </a:pPr>
            <a:endParaRPr lang="en-US"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err="1">
                <a:solidFill>
                  <a:schemeClr val="dk1"/>
                </a:solidFill>
                <a:latin typeface="Calibri"/>
                <a:ea typeface="Calibri"/>
                <a:cs typeface="Calibri"/>
                <a:sym typeface="Calibri"/>
              </a:rPr>
              <a:t>Thur</a:t>
            </a:r>
            <a:r>
              <a:rPr lang="en-US" sz="1200" b="1" dirty="0">
                <a:solidFill>
                  <a:schemeClr val="dk1"/>
                </a:solidFill>
                <a:latin typeface="Calibri"/>
                <a:ea typeface="Calibri"/>
                <a:cs typeface="Calibri"/>
                <a:sym typeface="Calibri"/>
              </a:rPr>
              <a:t> 10/20 Picture Makeup Day</a:t>
            </a:r>
          </a:p>
          <a:p>
            <a:pPr marL="0" lvl="0" indent="0" algn="l" rtl="0">
              <a:lnSpc>
                <a:spcPct val="115000"/>
              </a:lnSpc>
              <a:spcBef>
                <a:spcPts val="0"/>
              </a:spcBef>
              <a:spcAft>
                <a:spcPts val="0"/>
              </a:spcAft>
              <a:buClr>
                <a:schemeClr val="dk1"/>
              </a:buClr>
              <a:buSzPts val="1100"/>
              <a:buFont typeface="Arial"/>
              <a:buNone/>
            </a:pPr>
            <a:endParaRPr lang="en-US" sz="1200" b="1"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10/21 Trunk or Treat!! 5:30 pm</a:t>
            </a:r>
            <a:endParaRPr sz="1200" b="1" dirty="0">
              <a:solidFill>
                <a:schemeClr val="dk1"/>
              </a:solidFill>
              <a:latin typeface="Calibri"/>
              <a:ea typeface="Calibri"/>
              <a:cs typeface="Calibri"/>
              <a:sym typeface="Calibri"/>
            </a:endParaRPr>
          </a:p>
        </p:txBody>
      </p:sp>
      <p:sp>
        <p:nvSpPr>
          <p:cNvPr id="87" name="Google Shape;87;gf67464871a_1_0"/>
          <p:cNvSpPr txBox="1"/>
          <p:nvPr/>
        </p:nvSpPr>
        <p:spPr>
          <a:xfrm>
            <a:off x="2724150" y="3131721"/>
            <a:ext cx="2304900" cy="425498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u="sng" dirty="0">
                <a:solidFill>
                  <a:schemeClr val="dk1"/>
                </a:solidFill>
                <a:latin typeface="Century Gothic"/>
                <a:ea typeface="Century Gothic"/>
                <a:cs typeface="Century Gothic"/>
                <a:sym typeface="Century Gothic"/>
              </a:rPr>
              <a:t>Math</a:t>
            </a:r>
            <a:r>
              <a:rPr lang="en-US" sz="1200" dirty="0">
                <a:solidFill>
                  <a:schemeClr val="dk1"/>
                </a:solidFill>
                <a:latin typeface="Century Gothic"/>
                <a:ea typeface="Century Gothic"/>
                <a:cs typeface="Century Gothic"/>
                <a:sym typeface="Century Gothic"/>
              </a:rPr>
              <a:t>:  </a:t>
            </a:r>
            <a:r>
              <a:rPr lang="en-US" sz="1200" i="1" dirty="0">
                <a:solidFill>
                  <a:schemeClr val="dk1"/>
                </a:solidFill>
                <a:latin typeface="Century Gothic"/>
                <a:ea typeface="Century Gothic"/>
                <a:cs typeface="Century Gothic"/>
                <a:sym typeface="Century Gothic"/>
              </a:rPr>
              <a:t>Module 2</a:t>
            </a:r>
            <a:r>
              <a:rPr lang="en-US" i="1" dirty="0">
                <a:solidFill>
                  <a:schemeClr val="dk1"/>
                </a:solidFill>
                <a:latin typeface="Century Gothic"/>
                <a:ea typeface="Century Gothic"/>
                <a:cs typeface="Century Gothic"/>
                <a:sym typeface="Century Gothic"/>
              </a:rPr>
              <a:t> </a:t>
            </a:r>
            <a:endParaRPr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000" i="1" dirty="0">
                <a:solidFill>
                  <a:schemeClr val="dk1"/>
                </a:solidFill>
                <a:latin typeface="Century Gothic"/>
                <a:ea typeface="Century Gothic"/>
                <a:cs typeface="Century Gothic"/>
                <a:sym typeface="Century Gothic"/>
              </a:rPr>
              <a:t>Properties of Multiplication and Division and Solving Problems with Units 2-5 and 10.</a:t>
            </a:r>
            <a:endParaRPr sz="10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Lessons 8 &amp; 10 measurement word problems</a:t>
            </a:r>
            <a:endParaRPr sz="1400"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 Lessons 12-14 – Rounding to 10s and 100s</a:t>
            </a:r>
            <a:endParaRPr sz="14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Lessons 15 &amp; 16  Addition w/regrouping</a:t>
            </a:r>
            <a:endParaRPr sz="14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Lesson 17 Estimate by rounding</a:t>
            </a:r>
            <a:endParaRPr sz="14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Mid-Module 2 Test</a:t>
            </a:r>
            <a:endParaRPr sz="1400" dirty="0">
              <a:solidFill>
                <a:schemeClr val="dk1"/>
              </a:solidFill>
              <a:latin typeface="Century Gothic"/>
              <a:ea typeface="Century Gothic"/>
              <a:cs typeface="Century Gothic"/>
              <a:sym typeface="Century Gothic"/>
            </a:endParaRPr>
          </a:p>
        </p:txBody>
      </p:sp>
      <p:sp>
        <p:nvSpPr>
          <p:cNvPr id="88" name="Google Shape;88;gf67464871a_1_0"/>
          <p:cNvSpPr txBox="1"/>
          <p:nvPr/>
        </p:nvSpPr>
        <p:spPr>
          <a:xfrm>
            <a:off x="5348250" y="3876675"/>
            <a:ext cx="2087100" cy="259144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dirty="0">
                <a:solidFill>
                  <a:schemeClr val="dk1"/>
                </a:solidFill>
                <a:latin typeface="Century Gothic"/>
                <a:ea typeface="Century Gothic"/>
                <a:cs typeface="Century Gothic"/>
                <a:sym typeface="Century Gothic"/>
              </a:rPr>
              <a:t> - Math packet due Friday</a:t>
            </a:r>
            <a:endParaRPr sz="13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lang="en-US" sz="1300" b="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b="1" u="sng" dirty="0">
                <a:solidFill>
                  <a:schemeClr val="dk1"/>
                </a:solidFill>
                <a:latin typeface="Century Gothic"/>
                <a:ea typeface="Century Gothic"/>
                <a:cs typeface="Century Gothic"/>
                <a:sym typeface="Century Gothic"/>
              </a:rPr>
              <a:t>Science</a:t>
            </a:r>
            <a:r>
              <a:rPr lang="en-US" sz="1300" dirty="0">
                <a:solidFill>
                  <a:schemeClr val="dk1"/>
                </a:solidFill>
                <a:latin typeface="Century Gothic"/>
                <a:ea typeface="Century Gothic"/>
                <a:cs typeface="Century Gothic"/>
                <a:sym typeface="Century Gothic"/>
              </a:rPr>
              <a:t> (3-03 Ms. Darnell’s class)</a:t>
            </a:r>
            <a:endParaRPr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dirty="0">
                <a:solidFill>
                  <a:schemeClr val="dk1"/>
                </a:solidFill>
                <a:latin typeface="Century Gothic"/>
                <a:ea typeface="Century Gothic"/>
                <a:cs typeface="Century Gothic"/>
                <a:sym typeface="Century Gothic"/>
              </a:rPr>
              <a:t>Energy</a:t>
            </a:r>
            <a:endParaRPr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100" b="1" u="sng" dirty="0">
                <a:solidFill>
                  <a:schemeClr val="dk1"/>
                </a:solidFill>
                <a:latin typeface="Century Gothic"/>
                <a:ea typeface="Century Gothic"/>
                <a:cs typeface="Century Gothic"/>
                <a:sym typeface="Century Gothic"/>
              </a:rPr>
              <a:t>Open Book/Notes  Quiz Friday</a:t>
            </a:r>
            <a:endParaRPr sz="13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200" i="1" u="sng" dirty="0">
                <a:solidFill>
                  <a:schemeClr val="dk1"/>
                </a:solidFill>
                <a:latin typeface="Century Gothic"/>
                <a:ea typeface="Century Gothic"/>
                <a:cs typeface="Century Gothic"/>
                <a:sym typeface="Century Gothic"/>
              </a:rPr>
              <a:t>Homework</a:t>
            </a:r>
            <a:r>
              <a:rPr lang="en-US" sz="1200" dirty="0">
                <a:solidFill>
                  <a:schemeClr val="dk1"/>
                </a:solidFill>
                <a:latin typeface="Century Gothic"/>
                <a:ea typeface="Century Gothic"/>
                <a:cs typeface="Century Gothic"/>
                <a:sym typeface="Century Gothic"/>
              </a:rPr>
              <a:t> - Converting Energy to Motion/Waves and Currents</a:t>
            </a:r>
            <a:endParaRPr sz="1200" dirty="0">
              <a:latin typeface="Calibri"/>
              <a:ea typeface="Calibri"/>
              <a:cs typeface="Calibri"/>
              <a:sym typeface="Calibri"/>
            </a:endParaRPr>
          </a:p>
        </p:txBody>
      </p:sp>
      <p:sp>
        <p:nvSpPr>
          <p:cNvPr id="89" name="Google Shape;89;gf67464871a_1_0"/>
          <p:cNvSpPr txBox="1"/>
          <p:nvPr/>
        </p:nvSpPr>
        <p:spPr>
          <a:xfrm>
            <a:off x="3609975" y="7658100"/>
            <a:ext cx="3886500" cy="1352648"/>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100" dirty="0">
                <a:solidFill>
                  <a:schemeClr val="dk1"/>
                </a:solidFill>
                <a:latin typeface="Architects Daughter"/>
                <a:ea typeface="Architects Daughter"/>
                <a:cs typeface="Architects Daughter"/>
                <a:sym typeface="Architects Daughter"/>
              </a:rPr>
              <a:t>Bring </a:t>
            </a:r>
            <a:r>
              <a:rPr lang="en-US" sz="1100" b="1" u="sng" dirty="0">
                <a:solidFill>
                  <a:schemeClr val="dk1"/>
                </a:solidFill>
                <a:latin typeface="Architects Daughter"/>
                <a:ea typeface="Architects Daughter"/>
                <a:cs typeface="Architects Daughter"/>
                <a:sym typeface="Architects Daughter"/>
              </a:rPr>
              <a:t>CHARGED</a:t>
            </a:r>
            <a:r>
              <a:rPr lang="en-US" sz="1100" dirty="0">
                <a:solidFill>
                  <a:schemeClr val="dk1"/>
                </a:solidFill>
                <a:latin typeface="Architects Daughter"/>
                <a:ea typeface="Architects Daughter"/>
                <a:cs typeface="Architects Daughter"/>
                <a:sym typeface="Architects Daughter"/>
              </a:rPr>
              <a:t> devices </a:t>
            </a:r>
            <a:r>
              <a:rPr lang="en-US" sz="1100" b="1" dirty="0">
                <a:solidFill>
                  <a:schemeClr val="dk1"/>
                </a:solidFill>
                <a:latin typeface="Architects Daughter"/>
                <a:ea typeface="Architects Daughter"/>
                <a:cs typeface="Architects Daughter"/>
                <a:sym typeface="Architects Daughter"/>
              </a:rPr>
              <a:t>daily.</a:t>
            </a:r>
            <a:r>
              <a:rPr lang="en-US" sz="1100" dirty="0">
                <a:solidFill>
                  <a:schemeClr val="dk1"/>
                </a:solidFill>
                <a:latin typeface="Architects Daughter"/>
                <a:ea typeface="Architects Daughter"/>
                <a:cs typeface="Architects Daughter"/>
                <a:sym typeface="Architects Daughter"/>
              </a:rPr>
              <a:t>.  We are using them </a:t>
            </a:r>
            <a:r>
              <a:rPr lang="en-US" sz="1100" b="1" u="sng" dirty="0">
                <a:solidFill>
                  <a:schemeClr val="dk1"/>
                </a:solidFill>
                <a:latin typeface="Architects Daughter"/>
                <a:ea typeface="Architects Daughter"/>
                <a:cs typeface="Architects Daughter"/>
                <a:sym typeface="Architects Daughter"/>
              </a:rPr>
              <a:t>every day</a:t>
            </a:r>
            <a:r>
              <a:rPr lang="en-US" sz="1100" dirty="0">
                <a:solidFill>
                  <a:schemeClr val="dk1"/>
                </a:solidFill>
                <a:latin typeface="Architects Daughter"/>
                <a:ea typeface="Architects Daughter"/>
                <a:cs typeface="Architects Daughter"/>
                <a:sym typeface="Architects Daughter"/>
              </a:rPr>
              <a:t>!!</a:t>
            </a:r>
            <a:endParaRPr sz="1100"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Font typeface="Architects Daughter"/>
              <a:buChar char="•"/>
            </a:pPr>
            <a:r>
              <a:rPr lang="en-US" sz="1100" u="sng" dirty="0">
                <a:solidFill>
                  <a:schemeClr val="dk1"/>
                </a:solidFill>
                <a:latin typeface="Architects Daughter"/>
                <a:ea typeface="Architects Daughter"/>
                <a:cs typeface="Architects Daughter"/>
                <a:sym typeface="Architects Daughter"/>
              </a:rPr>
              <a:t>Jeans</a:t>
            </a:r>
            <a:r>
              <a:rPr lang="en-US" sz="1100" dirty="0">
                <a:solidFill>
                  <a:schemeClr val="dk1"/>
                </a:solidFill>
                <a:latin typeface="Architects Daughter"/>
                <a:ea typeface="Architects Daughter"/>
                <a:cs typeface="Architects Daughter"/>
                <a:sym typeface="Architects Daughter"/>
              </a:rPr>
              <a:t>:  Students may wear jeans on Fridays if they are present all week without any </a:t>
            </a:r>
            <a:r>
              <a:rPr lang="en-US" sz="1100" dirty="0" err="1">
                <a:solidFill>
                  <a:schemeClr val="dk1"/>
                </a:solidFill>
                <a:latin typeface="Architects Daughter"/>
                <a:ea typeface="Architects Daughter"/>
                <a:cs typeface="Architects Daughter"/>
                <a:sym typeface="Architects Daughter"/>
              </a:rPr>
              <a:t>tardies</a:t>
            </a:r>
            <a:r>
              <a:rPr lang="en-US" sz="1100" dirty="0">
                <a:solidFill>
                  <a:schemeClr val="dk1"/>
                </a:solidFill>
                <a:latin typeface="Architects Daughter"/>
                <a:ea typeface="Architects Daughter"/>
                <a:cs typeface="Architects Daughter"/>
                <a:sym typeface="Architects Daughter"/>
              </a:rPr>
              <a:t>, and follow uniform guideline all week.  Students must wear a uniform shirt with jeans.  No rips in jeans, please.</a:t>
            </a:r>
            <a:endParaRPr sz="1100" dirty="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4" y="0"/>
            <a:ext cx="8389188" cy="10332720"/>
          </a:xfrm>
          <a:prstGeom prst="rect">
            <a:avLst/>
          </a:prstGeom>
        </p:spPr>
      </p:pic>
      <p:sp>
        <p:nvSpPr>
          <p:cNvPr id="7" name="Google Shape;85;gf67464871a_1_0">
            <a:extLst>
              <a:ext uri="{FF2B5EF4-FFF2-40B4-BE49-F238E27FC236}">
                <a16:creationId xmlns:a16="http://schemas.microsoft.com/office/drawing/2014/main" id="{DDD55272-4260-EA48-B063-2D0B4EEEF341}"/>
              </a:ext>
            </a:extLst>
          </p:cNvPr>
          <p:cNvSpPr txBox="1"/>
          <p:nvPr/>
        </p:nvSpPr>
        <p:spPr>
          <a:xfrm>
            <a:off x="1828718" y="2350621"/>
            <a:ext cx="4114963"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00B050"/>
                </a:solidFill>
                <a:latin typeface="Architects Daughter"/>
                <a:ea typeface="Architects Daughter"/>
                <a:cs typeface="Architects Daughter"/>
                <a:sym typeface="Architects Daughter"/>
              </a:rPr>
              <a:t>April 17 - 21 , 2023</a:t>
            </a:r>
            <a:endParaRPr sz="2400" b="1" dirty="0">
              <a:solidFill>
                <a:srgbClr val="00B050"/>
              </a:solidFill>
              <a:latin typeface="Architects Daughter"/>
              <a:ea typeface="Architects Daughter"/>
              <a:cs typeface="Architects Daughter"/>
              <a:sym typeface="Architects Daughter"/>
            </a:endParaRPr>
          </a:p>
        </p:txBody>
      </p:sp>
      <p:sp>
        <p:nvSpPr>
          <p:cNvPr id="9" name="TextBox 8">
            <a:extLst>
              <a:ext uri="{FF2B5EF4-FFF2-40B4-BE49-F238E27FC236}">
                <a16:creationId xmlns:a16="http://schemas.microsoft.com/office/drawing/2014/main" id="{6F070D05-2BE3-F645-9776-F47C4FECBB66}"/>
              </a:ext>
            </a:extLst>
          </p:cNvPr>
          <p:cNvSpPr txBox="1"/>
          <p:nvPr/>
        </p:nvSpPr>
        <p:spPr>
          <a:xfrm>
            <a:off x="2780500" y="3436575"/>
            <a:ext cx="2211397" cy="3802579"/>
          </a:xfrm>
          <a:prstGeom prst="rect">
            <a:avLst/>
          </a:prstGeom>
          <a:noFill/>
        </p:spPr>
        <p:txBody>
          <a:bodyPr wrap="square">
            <a:spAutoFit/>
          </a:bodyPr>
          <a:lstStyle/>
          <a:p>
            <a:pP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p>
          <a:p>
            <a:pPr>
              <a:lnSpc>
                <a:spcPct val="115000"/>
              </a:lnSpc>
            </a:pPr>
            <a:r>
              <a:rPr lang="en-US" dirty="0">
                <a:solidFill>
                  <a:schemeClr val="dk1"/>
                </a:solidFill>
                <a:latin typeface="Century Gothic"/>
                <a:ea typeface="Century Gothic"/>
                <a:cs typeface="Century Gothic"/>
                <a:sym typeface="Century Gothic"/>
              </a:rPr>
              <a:t> </a:t>
            </a:r>
            <a:r>
              <a:rPr lang="en-US" sz="1400" b="1" i="1" dirty="0">
                <a:solidFill>
                  <a:schemeClr val="dk1"/>
                </a:solidFill>
                <a:latin typeface="Century Gothic"/>
                <a:ea typeface="Century Gothic"/>
                <a:cs typeface="Century Gothic"/>
                <a:sym typeface="Century Gothic"/>
              </a:rPr>
              <a:t>TN Ready Review</a:t>
            </a:r>
          </a:p>
          <a:p>
            <a:pPr>
              <a:lnSpc>
                <a:spcPct val="115000"/>
              </a:lnSpc>
            </a:pPr>
            <a:endParaRPr lang="en-US" sz="1400" b="1" i="1" dirty="0">
              <a:solidFill>
                <a:schemeClr val="dk1"/>
              </a:solidFill>
              <a:latin typeface="Century Gothic"/>
              <a:ea typeface="Century Gothic"/>
              <a:cs typeface="Century Gothic"/>
              <a:sym typeface="Century Gothic"/>
            </a:endParaRPr>
          </a:p>
          <a:p>
            <a:pPr>
              <a:lnSpc>
                <a:spcPct val="115000"/>
              </a:lnSpc>
            </a:pPr>
            <a:r>
              <a:rPr lang="en-US" sz="1400" b="1" i="1" dirty="0">
                <a:solidFill>
                  <a:schemeClr val="dk1"/>
                </a:solidFill>
                <a:latin typeface="Century Gothic"/>
                <a:ea typeface="Century Gothic"/>
                <a:cs typeface="Century Gothic"/>
                <a:sym typeface="Century Gothic"/>
              </a:rPr>
              <a:t>Pease be here and on time every day.  If your child comes in after we have started testing, they will have to wait in the office until we have a break.  Then they will have to take the section they missed in the afternoon</a:t>
            </a:r>
            <a:r>
              <a:rPr lang="en-US" b="1" i="1" dirty="0">
                <a:solidFill>
                  <a:schemeClr val="dk1"/>
                </a:solidFill>
                <a:latin typeface="Century Gothic"/>
                <a:ea typeface="Century Gothic"/>
                <a:cs typeface="Century Gothic"/>
                <a:sym typeface="Century Gothic"/>
              </a:rPr>
              <a:t>.</a:t>
            </a:r>
            <a:endParaRPr lang="en-US" dirty="0">
              <a:solidFill>
                <a:schemeClr val="dk1"/>
              </a:solidFill>
              <a:latin typeface="Century Gothic"/>
              <a:ea typeface="Century Gothic"/>
              <a:cs typeface="Century Gothic"/>
              <a:sym typeface="Century Gothic"/>
            </a:endParaRPr>
          </a:p>
          <a:p>
            <a:pPr lvl="0"/>
            <a:endParaRPr lang="en-US" dirty="0">
              <a:solidFill>
                <a:schemeClr val="dk1"/>
              </a:solidFill>
              <a:latin typeface="Century Gothic"/>
              <a:ea typeface="Century Gothic"/>
              <a:cs typeface="Century Gothic"/>
              <a:sym typeface="Century Gothic"/>
            </a:endParaRPr>
          </a:p>
        </p:txBody>
      </p:sp>
      <p:sp>
        <p:nvSpPr>
          <p:cNvPr id="10" name="Google Shape;88;gf67464871a_1_0">
            <a:extLst>
              <a:ext uri="{FF2B5EF4-FFF2-40B4-BE49-F238E27FC236}">
                <a16:creationId xmlns:a16="http://schemas.microsoft.com/office/drawing/2014/main" id="{AD08FD19-ADD2-724C-ADF0-FDE0D047B2FA}"/>
              </a:ext>
            </a:extLst>
          </p:cNvPr>
          <p:cNvSpPr txBox="1"/>
          <p:nvPr/>
        </p:nvSpPr>
        <p:spPr>
          <a:xfrm>
            <a:off x="5349628" y="4043629"/>
            <a:ext cx="2087100" cy="179507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Math Homework:</a:t>
            </a:r>
          </a:p>
          <a:p>
            <a:pPr marL="0" lvl="0" indent="0" algn="l" rtl="0">
              <a:lnSpc>
                <a:spcPct val="115000"/>
              </a:lnSpc>
              <a:spcBef>
                <a:spcPts val="0"/>
              </a:spcBef>
              <a:spcAft>
                <a:spcPts val="0"/>
              </a:spcAft>
              <a:buClr>
                <a:schemeClr val="dk1"/>
              </a:buClr>
              <a:buSzPts val="1100"/>
              <a:buFont typeface="Arial"/>
              <a:buNone/>
            </a:pPr>
            <a:endParaRPr lang="en-US" sz="1300" i="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 none</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Science Homework</a:t>
            </a:r>
            <a:r>
              <a:rPr lang="en-US" sz="1300" i="1" dirty="0">
                <a:solidFill>
                  <a:schemeClr val="dk1"/>
                </a:solidFill>
                <a:latin typeface="Century Gothic"/>
                <a:ea typeface="Century Gothic"/>
                <a:cs typeface="Century Gothic"/>
                <a:sym typeface="Century Gothic"/>
              </a:rPr>
              <a:t>:  </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none</a:t>
            </a:r>
          </a:p>
        </p:txBody>
      </p:sp>
      <p:sp>
        <p:nvSpPr>
          <p:cNvPr id="11" name="Google Shape;89;gf67464871a_1_0">
            <a:extLst>
              <a:ext uri="{FF2B5EF4-FFF2-40B4-BE49-F238E27FC236}">
                <a16:creationId xmlns:a16="http://schemas.microsoft.com/office/drawing/2014/main" id="{5389C530-D85C-C342-BB9E-57D015208FD7}"/>
              </a:ext>
            </a:extLst>
          </p:cNvPr>
          <p:cNvSpPr txBox="1"/>
          <p:nvPr/>
        </p:nvSpPr>
        <p:spPr>
          <a:xfrm>
            <a:off x="2818385" y="7744979"/>
            <a:ext cx="3582955" cy="2095928"/>
          </a:xfrm>
          <a:prstGeom prst="rect">
            <a:avLst/>
          </a:prstGeom>
          <a:noFill/>
          <a:ln>
            <a:noFill/>
          </a:ln>
        </p:spPr>
        <p:txBody>
          <a:bodyPr spcFirstLastPara="1" wrap="square" lIns="91425" tIns="91425" rIns="91425" bIns="91425" anchor="t" anchorCtr="0">
            <a:spAutoFit/>
          </a:bodyPr>
          <a:lstStyle/>
          <a:p>
            <a:pPr marL="158750" lvl="3">
              <a:lnSpc>
                <a:spcPct val="115000"/>
              </a:lnSpc>
              <a:buClr>
                <a:schemeClr val="dk1"/>
              </a:buClr>
              <a:buSzPts val="1100"/>
            </a:pPr>
            <a:r>
              <a:rPr lang="en-US" b="1" dirty="0">
                <a:solidFill>
                  <a:schemeClr val="dk1"/>
                </a:solidFill>
                <a:latin typeface="Architects Daughter"/>
                <a:ea typeface="Architects Daughter"/>
                <a:cs typeface="Architects Daughter"/>
                <a:sym typeface="Architects Daughter"/>
              </a:rPr>
              <a:t>Devices:</a:t>
            </a:r>
            <a:r>
              <a:rPr lang="en-US" dirty="0">
                <a:solidFill>
                  <a:schemeClr val="dk1"/>
                </a:solidFill>
                <a:latin typeface="Architects Daughter"/>
                <a:ea typeface="Architects Daughter"/>
                <a:cs typeface="Architects Daughter"/>
                <a:sym typeface="Architects Daughter"/>
              </a:rPr>
              <a:t>  Students are EXPECTED to bring their device every day, </a:t>
            </a:r>
            <a:r>
              <a:rPr lang="en-US" b="1" u="sng" dirty="0">
                <a:solidFill>
                  <a:schemeClr val="dk1"/>
                </a:solidFill>
                <a:latin typeface="Architects Daughter"/>
                <a:ea typeface="Architects Daughter"/>
                <a:cs typeface="Architects Daughter"/>
                <a:sym typeface="Architects Daughter"/>
              </a:rPr>
              <a:t>CHARGED </a:t>
            </a:r>
            <a:r>
              <a:rPr lang="en-US" dirty="0">
                <a:solidFill>
                  <a:schemeClr val="dk1"/>
                </a:solidFill>
                <a:latin typeface="Architects Daughter"/>
                <a:ea typeface="Architects Daughter"/>
                <a:cs typeface="Architects Daughter"/>
                <a:sym typeface="Architects Daughter"/>
              </a:rPr>
              <a:t>and ready to go. </a:t>
            </a:r>
          </a:p>
          <a:p>
            <a:pPr marL="158750" lvl="3">
              <a:lnSpc>
                <a:spcPct val="115000"/>
              </a:lnSpc>
              <a:buClr>
                <a:schemeClr val="dk1"/>
              </a:buClr>
              <a:buSzPts val="1100"/>
            </a:pPr>
            <a:r>
              <a:rPr lang="en-US" b="1" u="sng" dirty="0">
                <a:solidFill>
                  <a:schemeClr val="dk1"/>
                </a:solidFill>
                <a:latin typeface="Architects Daughter"/>
                <a:ea typeface="Architects Daughter"/>
                <a:cs typeface="Architects Daughter"/>
                <a:sym typeface="Architects Daughter"/>
              </a:rPr>
              <a:t>UNIFORM REMINDER:</a:t>
            </a:r>
            <a:r>
              <a:rPr lang="en-US" dirty="0">
                <a:solidFill>
                  <a:schemeClr val="dk1"/>
                </a:solidFill>
                <a:latin typeface="Architects Daughter"/>
                <a:ea typeface="Architects Daughter"/>
                <a:cs typeface="Architects Daughter"/>
                <a:sym typeface="Architects Daughter"/>
              </a:rPr>
              <a:t>  Red, White, or Grey tops &amp; Navy, Khaki, or Black bottoms.  NO GREY PANTS</a:t>
            </a:r>
          </a:p>
        </p:txBody>
      </p:sp>
      <p:sp>
        <p:nvSpPr>
          <p:cNvPr id="3" name="Google Shape;86;gf67464871a_1_0">
            <a:extLst>
              <a:ext uri="{FF2B5EF4-FFF2-40B4-BE49-F238E27FC236}">
                <a16:creationId xmlns:a16="http://schemas.microsoft.com/office/drawing/2014/main" id="{0D904605-FD64-AC46-397A-5036BF2922D6}"/>
              </a:ext>
            </a:extLst>
          </p:cNvPr>
          <p:cNvSpPr txBox="1"/>
          <p:nvPr/>
        </p:nvSpPr>
        <p:spPr>
          <a:xfrm>
            <a:off x="216568" y="3747889"/>
            <a:ext cx="2347145" cy="48212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panose="020B0502020202020204" pitchFamily="34" charset="0"/>
                <a:ea typeface="Calibri"/>
                <a:cs typeface="Calibri"/>
                <a:sym typeface="Calibri"/>
              </a:rPr>
              <a:t>Timed Multiplication Tests</a:t>
            </a:r>
          </a:p>
          <a:p>
            <a:pPr marL="0" lvl="0" indent="0" algn="l" rtl="0">
              <a:lnSpc>
                <a:spcPct val="115000"/>
              </a:lnSpc>
              <a:spcBef>
                <a:spcPts val="0"/>
              </a:spcBef>
              <a:spcAft>
                <a:spcPts val="0"/>
              </a:spcAft>
              <a:buClr>
                <a:schemeClr val="dk1"/>
              </a:buClr>
              <a:buSzPts val="1100"/>
              <a:buFont typeface="Arial"/>
              <a:buNone/>
            </a:pPr>
            <a:endParaRPr lang="en-US" sz="1400" dirty="0">
              <a:solidFill>
                <a:schemeClr val="dk1"/>
              </a:solidFill>
              <a:latin typeface="Century Gothic" panose="020B0502020202020204" pitchFamily="34" charset="0"/>
              <a:ea typeface="Calibri"/>
              <a:cs typeface="Calibri"/>
              <a:sym typeface="Calibri"/>
            </a:endParaRP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14</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7s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21</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st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8s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28</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9s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5</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11s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12</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12s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4th </a:t>
            </a:r>
            <a:r>
              <a:rPr lang="en-US" sz="1200" dirty="0">
                <a:solidFill>
                  <a:schemeClr val="dk1"/>
                </a:solidFill>
                <a:latin typeface="Century Gothic"/>
                <a:ea typeface="Calibri"/>
                <a:cs typeface="Calibri"/>
                <a:sym typeface="Century Gothic"/>
              </a:rPr>
              <a:t> – Chick-fil-A </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7</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No School – Good Friday</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17-27 </a:t>
            </a:r>
            <a:r>
              <a:rPr lang="en-US" sz="1200" dirty="0">
                <a:solidFill>
                  <a:schemeClr val="dk1"/>
                </a:solidFill>
                <a:latin typeface="Century Gothic"/>
                <a:ea typeface="Calibri"/>
                <a:cs typeface="Calibri"/>
                <a:sym typeface="Century Gothic"/>
              </a:rPr>
              <a:t>– TN Ready Testing</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13th-14th </a:t>
            </a:r>
            <a:r>
              <a:rPr lang="en-US" sz="1200" dirty="0">
                <a:solidFill>
                  <a:schemeClr val="dk1"/>
                </a:solidFill>
                <a:latin typeface="Century Gothic"/>
                <a:ea typeface="Calibri"/>
                <a:cs typeface="Calibri"/>
                <a:sym typeface="Century Gothic"/>
              </a:rPr>
              <a:t>– Auction Preview</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19</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-20</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Spring Auction</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21</a:t>
            </a:r>
            <a:r>
              <a:rPr lang="en-US" sz="1200" b="1" baseline="30000" dirty="0">
                <a:solidFill>
                  <a:schemeClr val="dk1"/>
                </a:solidFill>
                <a:latin typeface="Century Gothic"/>
                <a:ea typeface="Calibri"/>
                <a:cs typeface="Calibri"/>
                <a:sym typeface="Century Gothic"/>
              </a:rPr>
              <a:t>st</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SPRING FLING!!</a:t>
            </a:r>
          </a:p>
        </p:txBody>
      </p:sp>
    </p:spTree>
    <p:extLst>
      <p:ext uri="{BB962C8B-B14F-4D97-AF65-F5344CB8AC3E}">
        <p14:creationId xmlns:p14="http://schemas.microsoft.com/office/powerpoint/2010/main" val="1120901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7" name="Google Shape;97;gf5d121f8f5_0_0">
            <a:extLst>
              <a:ext uri="{FF2B5EF4-FFF2-40B4-BE49-F238E27FC236}">
                <a16:creationId xmlns:a16="http://schemas.microsoft.com/office/drawing/2014/main" id="{59947361-7091-A2C1-E2EE-1CAA21D6AA03}"/>
              </a:ext>
            </a:extLst>
          </p:cNvPr>
          <p:cNvSpPr txBox="1"/>
          <p:nvPr/>
        </p:nvSpPr>
        <p:spPr>
          <a:xfrm>
            <a:off x="1655959" y="582461"/>
            <a:ext cx="4757257"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Chalkduster" panose="03050602040202020205" pitchFamily="66" charset="77"/>
                <a:ea typeface="Architects Daughter"/>
                <a:cs typeface="AkayaTelivigala" pitchFamily="2" charset="77"/>
                <a:sym typeface="Architects Daughter"/>
              </a:rPr>
              <a:t>Week of Oct. 3-7, 2022</a:t>
            </a:r>
            <a:endParaRPr sz="2000" b="1" dirty="0">
              <a:latin typeface="Chalkduster" panose="03050602040202020205" pitchFamily="66" charset="77"/>
              <a:ea typeface="Architects Daughter"/>
              <a:cs typeface="AkayaTelivigala" pitchFamily="2" charset="77"/>
              <a:sym typeface="Architects Daughter"/>
            </a:endParaRPr>
          </a:p>
        </p:txBody>
      </p:sp>
      <p:sp>
        <p:nvSpPr>
          <p:cNvPr id="8" name="TextBox 7">
            <a:extLst>
              <a:ext uri="{FF2B5EF4-FFF2-40B4-BE49-F238E27FC236}">
                <a16:creationId xmlns:a16="http://schemas.microsoft.com/office/drawing/2014/main" id="{425688CA-69E3-14FA-5915-9C597EB42B06}"/>
              </a:ext>
            </a:extLst>
          </p:cNvPr>
          <p:cNvSpPr txBox="1"/>
          <p:nvPr/>
        </p:nvSpPr>
        <p:spPr>
          <a:xfrm>
            <a:off x="257702" y="3970359"/>
            <a:ext cx="2180698" cy="4282134"/>
          </a:xfrm>
          <a:prstGeom prst="rect">
            <a:avLst/>
          </a:prstGeom>
          <a:noFill/>
        </p:spPr>
        <p:txBody>
          <a:bodyPr wrap="square" rtlCol="0">
            <a:spAutoFit/>
          </a:bodyPr>
          <a:lstStyle/>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		</a:t>
            </a:r>
            <a:r>
              <a:rPr lang="en-US" sz="1400" b="1" u="sng" dirty="0">
                <a:solidFill>
                  <a:schemeClr val="dk1"/>
                </a:solidFill>
                <a:latin typeface="Century Gothic"/>
                <a:ea typeface="Century Gothic"/>
                <a:cs typeface="Century Gothic"/>
                <a:sym typeface="Century Gothic"/>
              </a:rPr>
              <a:t>Math</a:t>
            </a:r>
            <a:r>
              <a:rPr lang="en-US" sz="1400" dirty="0">
                <a:solidFill>
                  <a:schemeClr val="dk1"/>
                </a:solidFill>
                <a:latin typeface="Century Gothic"/>
                <a:ea typeface="Century Gothic"/>
                <a:cs typeface="Century Gothic"/>
                <a:sym typeface="Century Gothic"/>
              </a:rPr>
              <a:t>:  </a:t>
            </a:r>
            <a:r>
              <a:rPr lang="en-US" sz="1400" i="1" dirty="0">
                <a:solidFill>
                  <a:schemeClr val="dk1"/>
                </a:solidFill>
                <a:latin typeface="Century Gothic"/>
                <a:ea typeface="Century Gothic"/>
                <a:cs typeface="Century Gothic"/>
                <a:sym typeface="Century Gothic"/>
              </a:rPr>
              <a:t>Module 2 – Place Value and Problem Solving with Units of Measure</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Lessons 2 &amp; 3 Telling Time</a:t>
            </a:r>
            <a:endParaRPr lang="en-US" sz="1400" u="sng" dirty="0">
              <a:solidFill>
                <a:schemeClr val="dk1"/>
              </a:solidFill>
              <a:latin typeface="Century Gothic"/>
              <a:ea typeface="Century Gothic"/>
              <a:cs typeface="Century Gothic"/>
              <a:sym typeface="Century Gothic"/>
            </a:endParaRP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 Lessons 4 &amp; 5 Elapsed Time</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Lessons 6 &amp; 7 Measuring g to kg</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Lessons 9 &amp; 10 Measuring volume w/mL and L</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Lessons 8 &amp; 11 Measurement Word Problems</a:t>
            </a:r>
          </a:p>
        </p:txBody>
      </p:sp>
      <p:sp>
        <p:nvSpPr>
          <p:cNvPr id="9" name="TextBox 8">
            <a:extLst>
              <a:ext uri="{FF2B5EF4-FFF2-40B4-BE49-F238E27FC236}">
                <a16:creationId xmlns:a16="http://schemas.microsoft.com/office/drawing/2014/main" id="{C6C90789-B1C2-77D4-A7E2-5B08538AFEA1}"/>
              </a:ext>
            </a:extLst>
          </p:cNvPr>
          <p:cNvSpPr txBox="1"/>
          <p:nvPr/>
        </p:nvSpPr>
        <p:spPr>
          <a:xfrm>
            <a:off x="5239501" y="3211160"/>
            <a:ext cx="2170198" cy="3293209"/>
          </a:xfrm>
          <a:prstGeom prst="rect">
            <a:avLst/>
          </a:prstGeom>
          <a:noFill/>
        </p:spPr>
        <p:txBody>
          <a:bodyPr wrap="square" rtlCol="0">
            <a:spAutoFit/>
          </a:bodyPr>
          <a:lstStyle/>
          <a:p>
            <a:pPr lvl="0">
              <a:buClr>
                <a:srgbClr val="000000"/>
              </a:buClr>
              <a:buSzPts val="1400"/>
            </a:pPr>
            <a:endParaRPr lang="en-US" sz="1400" dirty="0">
              <a:solidFill>
                <a:schemeClr val="dk1"/>
              </a:solidFill>
              <a:latin typeface="Century Gothic" panose="020B0502020202020204" pitchFamily="34" charset="0"/>
              <a:ea typeface="Arial"/>
              <a:cs typeface="Calibri"/>
              <a:sym typeface="Calibri"/>
            </a:endParaRPr>
          </a:p>
          <a:p>
            <a:pPr lvl="0">
              <a:buClr>
                <a:srgbClr val="000000"/>
              </a:buClr>
              <a:buSzPts val="1400"/>
            </a:pPr>
            <a:r>
              <a:rPr lang="en-US" sz="1400" b="1" dirty="0">
                <a:solidFill>
                  <a:srgbClr val="000000"/>
                </a:solidFill>
                <a:latin typeface="Century Gothic" panose="020B0502020202020204" pitchFamily="34" charset="0"/>
                <a:ea typeface="Arial"/>
                <a:cs typeface="Arial"/>
                <a:sym typeface="Arial"/>
              </a:rPr>
              <a:t>Homework:</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u="sng" dirty="0">
                <a:solidFill>
                  <a:srgbClr val="000000"/>
                </a:solidFill>
                <a:latin typeface="Century Gothic" panose="020B0502020202020204" pitchFamily="34" charset="0"/>
                <a:ea typeface="Arial"/>
                <a:cs typeface="Arial"/>
                <a:sym typeface="Arial"/>
              </a:rPr>
              <a:t>Math:  </a:t>
            </a:r>
            <a:r>
              <a:rPr lang="en-US" sz="1400" b="1" dirty="0">
                <a:solidFill>
                  <a:srgbClr val="000000"/>
                </a:solidFill>
                <a:latin typeface="Century Gothic" panose="020B0502020202020204" pitchFamily="34" charset="0"/>
                <a:ea typeface="Arial"/>
                <a:cs typeface="Arial"/>
                <a:sym typeface="Arial"/>
              </a:rPr>
              <a:t>Math Scarecrow Project</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dirty="0">
                <a:solidFill>
                  <a:srgbClr val="000000"/>
                </a:solidFill>
                <a:latin typeface="Century Gothic" panose="020B0502020202020204" pitchFamily="34" charset="0"/>
                <a:ea typeface="Arial"/>
                <a:cs typeface="Arial"/>
                <a:sym typeface="Arial"/>
              </a:rPr>
              <a:t>Directions and materials will be sent home Monday.  This DOES count as a project grade for the 9-weeks.</a:t>
            </a:r>
          </a:p>
          <a:p>
            <a:pPr lvl="0">
              <a:buClr>
                <a:srgbClr val="000000"/>
              </a:buClr>
              <a:buSzPts val="1400"/>
            </a:pP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dirty="0">
                <a:solidFill>
                  <a:srgbClr val="000000"/>
                </a:solidFill>
                <a:latin typeface="Century Gothic" panose="020B0502020202020204" pitchFamily="34" charset="0"/>
                <a:ea typeface="Arial"/>
                <a:cs typeface="Arial"/>
                <a:sym typeface="Arial"/>
              </a:rPr>
              <a:t>Students may turn them in early throughout the week.</a:t>
            </a: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a:t>
            </a:r>
          </a:p>
        </p:txBody>
      </p:sp>
      <p:sp>
        <p:nvSpPr>
          <p:cNvPr id="10" name="TextBox 9">
            <a:extLst>
              <a:ext uri="{FF2B5EF4-FFF2-40B4-BE49-F238E27FC236}">
                <a16:creationId xmlns:a16="http://schemas.microsoft.com/office/drawing/2014/main" id="{DF46F220-62C8-6AF3-1808-AED09A9CC35F}"/>
              </a:ext>
            </a:extLst>
          </p:cNvPr>
          <p:cNvSpPr txBox="1"/>
          <p:nvPr/>
        </p:nvSpPr>
        <p:spPr>
          <a:xfrm>
            <a:off x="2801101" y="3417611"/>
            <a:ext cx="2170198" cy="1600438"/>
          </a:xfrm>
          <a:prstGeom prst="rect">
            <a:avLst/>
          </a:prstGeom>
          <a:noFill/>
        </p:spPr>
        <p:txBody>
          <a:bodyPr wrap="square" rtlCol="0">
            <a:spAutoFit/>
          </a:bodyPr>
          <a:lstStyle/>
          <a:p>
            <a:pPr lvl="0">
              <a:buClr>
                <a:srgbClr val="000000"/>
              </a:buClr>
              <a:buSzPts val="1400"/>
            </a:pPr>
            <a:r>
              <a:rPr lang="en-US" sz="1400" b="1" u="sng" dirty="0">
                <a:solidFill>
                  <a:schemeClr val="dk1"/>
                </a:solidFill>
                <a:latin typeface="Century Gothic" panose="020B0502020202020204" pitchFamily="34" charset="0"/>
                <a:ea typeface="Calibri"/>
                <a:cs typeface="Calibri"/>
                <a:sym typeface="Calibri"/>
              </a:rPr>
              <a:t>Science</a:t>
            </a:r>
            <a:r>
              <a:rPr lang="en-US" sz="1400" dirty="0">
                <a:solidFill>
                  <a:schemeClr val="dk1"/>
                </a:solidFill>
                <a:latin typeface="Century Gothic" panose="020B0502020202020204" pitchFamily="34" charset="0"/>
                <a:ea typeface="Calibri"/>
                <a:cs typeface="Calibri"/>
                <a:sym typeface="Calibri"/>
              </a:rPr>
              <a:t> </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Unit 1 Lesson 2 cont. </a:t>
            </a:r>
            <a:r>
              <a:rPr lang="en-US" sz="1400" dirty="0">
                <a:solidFill>
                  <a:schemeClr val="dk1"/>
                </a:solidFill>
                <a:latin typeface="Century Gothic" panose="020B0502020202020204" pitchFamily="34" charset="0"/>
                <a:ea typeface="Calibri"/>
                <a:cs typeface="Calibri"/>
                <a:sym typeface="Calibri"/>
              </a:rPr>
              <a:t>– </a:t>
            </a: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Lesson 3: </a:t>
            </a:r>
            <a:r>
              <a:rPr lang="en-US" sz="1400" dirty="0">
                <a:solidFill>
                  <a:schemeClr val="dk1"/>
                </a:solidFill>
                <a:latin typeface="Century Gothic" panose="020B0502020202020204" pitchFamily="34" charset="0"/>
                <a:ea typeface="Calibri"/>
                <a:cs typeface="Calibri"/>
                <a:sym typeface="Calibri"/>
              </a:rPr>
              <a:t> </a:t>
            </a:r>
          </a:p>
          <a:p>
            <a:pPr lvl="0">
              <a:buClr>
                <a:srgbClr val="000000"/>
              </a:buClr>
              <a:buSzPts val="1400"/>
            </a:pPr>
            <a:r>
              <a:rPr lang="en-US" sz="1400" i="1" u="sng" dirty="0">
                <a:solidFill>
                  <a:schemeClr val="dk1"/>
                </a:solidFill>
                <a:latin typeface="Century Gothic" panose="020B0502020202020204" pitchFamily="34" charset="0"/>
                <a:ea typeface="Calibri"/>
                <a:cs typeface="Calibri"/>
                <a:sym typeface="Calibri"/>
              </a:rPr>
              <a:t>Chemical and</a:t>
            </a:r>
          </a:p>
          <a:p>
            <a:pPr lvl="0">
              <a:buClr>
                <a:srgbClr val="000000"/>
              </a:buClr>
              <a:buSzPts val="1400"/>
            </a:pPr>
            <a:r>
              <a:rPr lang="en-US" sz="1400" i="1" u="sng" dirty="0">
                <a:solidFill>
                  <a:schemeClr val="dk1"/>
                </a:solidFill>
                <a:latin typeface="Century Gothic" panose="020B0502020202020204" pitchFamily="34" charset="0"/>
                <a:ea typeface="Calibri"/>
                <a:cs typeface="Calibri"/>
                <a:sym typeface="Calibri"/>
              </a:rPr>
              <a:t>Physical Changes</a:t>
            </a:r>
          </a:p>
          <a:p>
            <a:pPr lvl="0">
              <a:buClr>
                <a:srgbClr val="000000"/>
              </a:buClr>
              <a:buSzPts val="1400"/>
            </a:pPr>
            <a:r>
              <a:rPr lang="en-US" sz="1400" dirty="0">
                <a:solidFill>
                  <a:schemeClr val="dk1"/>
                </a:solidFill>
                <a:latin typeface="Century Gothic" panose="020B0502020202020204" pitchFamily="34" charset="0"/>
                <a:ea typeface="Calibri"/>
                <a:cs typeface="Calibri"/>
                <a:sym typeface="Calibri"/>
              </a:rPr>
              <a:t>Quiz on Wednesday for both classes.</a:t>
            </a:r>
          </a:p>
        </p:txBody>
      </p:sp>
      <p:sp>
        <p:nvSpPr>
          <p:cNvPr id="11" name="Google Shape;98;gf5d121f8f5_0_0">
            <a:extLst>
              <a:ext uri="{FF2B5EF4-FFF2-40B4-BE49-F238E27FC236}">
                <a16:creationId xmlns:a16="http://schemas.microsoft.com/office/drawing/2014/main" id="{ED414803-7FA2-8BEA-0E77-B5642F45DB89}"/>
              </a:ext>
            </a:extLst>
          </p:cNvPr>
          <p:cNvSpPr txBox="1"/>
          <p:nvPr/>
        </p:nvSpPr>
        <p:spPr>
          <a:xfrm>
            <a:off x="2532901" y="7608922"/>
            <a:ext cx="2801101" cy="1034099"/>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200" dirty="0">
                <a:solidFill>
                  <a:schemeClr val="dk1"/>
                </a:solidFill>
                <a:latin typeface="Architects Daughter"/>
                <a:ea typeface="Architects Daughter"/>
                <a:cs typeface="Architects Daughter"/>
                <a:sym typeface="Architects Daughter"/>
              </a:rPr>
              <a:t>Bring </a:t>
            </a:r>
            <a:r>
              <a:rPr lang="en-US" sz="1200" b="1" u="sng" dirty="0">
                <a:solidFill>
                  <a:schemeClr val="dk1"/>
                </a:solidFill>
                <a:latin typeface="Architects Daughter"/>
                <a:ea typeface="Architects Daughter"/>
                <a:cs typeface="Architects Daughter"/>
                <a:sym typeface="Architects Daughter"/>
              </a:rPr>
              <a:t>CHARGED</a:t>
            </a:r>
            <a:r>
              <a:rPr lang="en-US" sz="1200" dirty="0">
                <a:solidFill>
                  <a:schemeClr val="dk1"/>
                </a:solidFill>
                <a:latin typeface="Architects Daughter"/>
                <a:ea typeface="Architects Daughter"/>
                <a:cs typeface="Architects Daughter"/>
                <a:sym typeface="Architects Daughter"/>
              </a:rPr>
              <a:t> devices </a:t>
            </a:r>
            <a:r>
              <a:rPr lang="en-US" sz="1200" b="1" dirty="0">
                <a:solidFill>
                  <a:schemeClr val="dk1"/>
                </a:solidFill>
                <a:latin typeface="Architects Daughter"/>
                <a:ea typeface="Architects Daughter"/>
                <a:cs typeface="Architects Daughter"/>
                <a:sym typeface="Architects Daughter"/>
              </a:rPr>
              <a:t>daily.</a:t>
            </a:r>
            <a:r>
              <a:rPr lang="en-US" sz="1200" dirty="0">
                <a:solidFill>
                  <a:schemeClr val="dk1"/>
                </a:solidFill>
                <a:latin typeface="Architects Daughter"/>
                <a:ea typeface="Architects Daughter"/>
                <a:cs typeface="Architects Daughter"/>
                <a:sym typeface="Architects Daughter"/>
              </a:rPr>
              <a:t>.  We will begin using them </a:t>
            </a:r>
            <a:r>
              <a:rPr lang="en-US" sz="1200" b="1" u="sng" dirty="0">
                <a:solidFill>
                  <a:schemeClr val="dk1"/>
                </a:solidFill>
                <a:latin typeface="Architects Daughter"/>
                <a:ea typeface="Architects Daughter"/>
                <a:cs typeface="Architects Daughter"/>
                <a:sym typeface="Architects Daughter"/>
              </a:rPr>
              <a:t>every day</a:t>
            </a:r>
            <a:r>
              <a:rPr lang="en-US" sz="1200" dirty="0">
                <a:solidFill>
                  <a:schemeClr val="dk1"/>
                </a:solidFill>
                <a:latin typeface="Architects Daughter"/>
                <a:ea typeface="Architects Daughter"/>
                <a:cs typeface="Architects Daughter"/>
                <a:sym typeface="Architects Daughter"/>
              </a:rPr>
              <a:t>!!</a:t>
            </a:r>
            <a:endParaRPr sz="1200"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200" b="1" dirty="0">
                <a:solidFill>
                  <a:schemeClr val="dk1"/>
                </a:solidFill>
                <a:latin typeface="Architects Daughter"/>
                <a:ea typeface="Architects Daughter"/>
                <a:cs typeface="Architects Daughter"/>
                <a:sym typeface="Architects Daughter"/>
              </a:rPr>
              <a:t>WATER BOTTLES</a:t>
            </a:r>
            <a:r>
              <a:rPr lang="en-US" sz="1200" dirty="0">
                <a:solidFill>
                  <a:schemeClr val="dk1"/>
                </a:solidFill>
                <a:latin typeface="Architects Daughter"/>
                <a:ea typeface="Architects Daughter"/>
                <a:cs typeface="Architects Daughter"/>
                <a:sym typeface="Architects Daughter"/>
              </a:rPr>
              <a:t>:  Please bring a refillable water bottle each day. </a:t>
            </a:r>
            <a:endParaRPr sz="1200" dirty="0">
              <a:solidFill>
                <a:schemeClr val="dk1"/>
              </a:solidFill>
              <a:latin typeface="Architects Daughter"/>
              <a:ea typeface="Architects Daughter"/>
              <a:cs typeface="Architects Daughter"/>
              <a:sym typeface="Architects Daughter"/>
            </a:endParaRPr>
          </a:p>
        </p:txBody>
      </p:sp>
      <p:sp>
        <p:nvSpPr>
          <p:cNvPr id="12" name="Google Shape;96;gf5d121f8f5_0_0">
            <a:extLst>
              <a:ext uri="{FF2B5EF4-FFF2-40B4-BE49-F238E27FC236}">
                <a16:creationId xmlns:a16="http://schemas.microsoft.com/office/drawing/2014/main" id="{A73B28FA-8B22-20CA-C102-D3E48B93092B}"/>
              </a:ext>
            </a:extLst>
          </p:cNvPr>
          <p:cNvSpPr txBox="1"/>
          <p:nvPr/>
        </p:nvSpPr>
        <p:spPr>
          <a:xfrm>
            <a:off x="2840973" y="8623532"/>
            <a:ext cx="2493029" cy="128185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b="1" i="1" u="sng" dirty="0">
                <a:solidFill>
                  <a:schemeClr val="dk1"/>
                </a:solidFill>
                <a:latin typeface="Calibri"/>
                <a:ea typeface="Calibri"/>
                <a:cs typeface="Calibri"/>
                <a:sym typeface="Calibri"/>
              </a:rPr>
              <a:t>Important Dates:</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9/29-10/07 - Book Fair</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Oct. 10-14 – Fall Break</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10/06 – Family Reading Night</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10/21 – Trunk or Treat</a:t>
            </a:r>
          </a:p>
        </p:txBody>
      </p:sp>
      <p:sp>
        <p:nvSpPr>
          <p:cNvPr id="13" name="TextBox 12">
            <a:extLst>
              <a:ext uri="{FF2B5EF4-FFF2-40B4-BE49-F238E27FC236}">
                <a16:creationId xmlns:a16="http://schemas.microsoft.com/office/drawing/2014/main" id="{A825BB07-FFCE-034C-08A5-E622FAD99CE0}"/>
              </a:ext>
            </a:extLst>
          </p:cNvPr>
          <p:cNvSpPr txBox="1"/>
          <p:nvPr/>
        </p:nvSpPr>
        <p:spPr>
          <a:xfrm>
            <a:off x="2744951" y="4857764"/>
            <a:ext cx="1793394" cy="923330"/>
          </a:xfrm>
          <a:prstGeom prst="rect">
            <a:avLst/>
          </a:prstGeom>
          <a:noFill/>
        </p:spPr>
        <p:txBody>
          <a:bodyPr wrap="square" rtlCol="0">
            <a:spAutoFit/>
          </a:bodyPr>
          <a:lstStyle/>
          <a:p>
            <a:r>
              <a:rPr lang="en-US" dirty="0">
                <a:hlinkClick r:id="rId3"/>
              </a:rPr>
              <a:t>Click here for Mrs. Dollar’s Class Website</a:t>
            </a:r>
            <a:endParaRPr lang="en-US" dirty="0"/>
          </a:p>
        </p:txBody>
      </p:sp>
    </p:spTree>
    <p:extLst>
      <p:ext uri="{BB962C8B-B14F-4D97-AF65-F5344CB8AC3E}">
        <p14:creationId xmlns:p14="http://schemas.microsoft.com/office/powerpoint/2010/main" val="2995331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06"/>
            <a:ext cx="7772400" cy="10058400"/>
          </a:xfrm>
          <a:prstGeom prst="rect">
            <a:avLst/>
          </a:prstGeom>
        </p:spPr>
      </p:pic>
      <p:sp>
        <p:nvSpPr>
          <p:cNvPr id="5" name="TextBox 4"/>
          <p:cNvSpPr txBox="1"/>
          <p:nvPr/>
        </p:nvSpPr>
        <p:spPr>
          <a:xfrm>
            <a:off x="257702" y="3970359"/>
            <a:ext cx="2180698" cy="4034374"/>
          </a:xfrm>
          <a:prstGeom prst="rect">
            <a:avLst/>
          </a:prstGeom>
          <a:noFill/>
        </p:spPr>
        <p:txBody>
          <a:bodyPr wrap="square" rtlCol="0">
            <a:spAutoFit/>
          </a:bodyPr>
          <a:lstStyle/>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		</a:t>
            </a:r>
            <a:r>
              <a:rPr lang="en-US" sz="1400" b="1" u="sng" dirty="0">
                <a:solidFill>
                  <a:schemeClr val="dk1"/>
                </a:solidFill>
                <a:latin typeface="Century Gothic"/>
                <a:ea typeface="Century Gothic"/>
                <a:cs typeface="Century Gothic"/>
                <a:sym typeface="Century Gothic"/>
              </a:rPr>
              <a:t>Math</a:t>
            </a:r>
            <a:r>
              <a:rPr lang="en-US" sz="1400" dirty="0">
                <a:solidFill>
                  <a:schemeClr val="dk1"/>
                </a:solidFill>
                <a:latin typeface="Century Gothic"/>
                <a:ea typeface="Century Gothic"/>
                <a:cs typeface="Century Gothic"/>
                <a:sym typeface="Century Gothic"/>
              </a:rPr>
              <a:t>:  </a:t>
            </a:r>
            <a:r>
              <a:rPr lang="en-US" sz="1400" i="1" dirty="0">
                <a:solidFill>
                  <a:schemeClr val="dk1"/>
                </a:solidFill>
                <a:latin typeface="Century Gothic"/>
                <a:ea typeface="Century Gothic"/>
                <a:cs typeface="Century Gothic"/>
                <a:sym typeface="Century Gothic"/>
              </a:rPr>
              <a:t>Module 1 - Properties of Multiplication and Division and Solving Problems with Units 2-5 and 10.</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Monday</a:t>
            </a:r>
            <a:r>
              <a:rPr lang="en-US" sz="1400" dirty="0">
                <a:solidFill>
                  <a:schemeClr val="dk1"/>
                </a:solidFill>
                <a:latin typeface="Century Gothic"/>
                <a:ea typeface="Century Gothic"/>
                <a:cs typeface="Century Gothic"/>
                <a:sym typeface="Century Gothic"/>
              </a:rPr>
              <a:t> – Lessons 18/19</a:t>
            </a:r>
            <a:endParaRPr lang="en-US" sz="1400" u="sng" dirty="0">
              <a:solidFill>
                <a:schemeClr val="dk1"/>
              </a:solidFill>
              <a:latin typeface="Century Gothic"/>
              <a:ea typeface="Century Gothic"/>
              <a:cs typeface="Century Gothic"/>
              <a:sym typeface="Century Gothic"/>
            </a:endParaRP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Tuesday</a:t>
            </a:r>
            <a:r>
              <a:rPr lang="en-US" sz="1400" dirty="0">
                <a:solidFill>
                  <a:schemeClr val="dk1"/>
                </a:solidFill>
                <a:latin typeface="Century Gothic"/>
                <a:ea typeface="Century Gothic"/>
                <a:cs typeface="Century Gothic"/>
                <a:sym typeface="Century Gothic"/>
              </a:rPr>
              <a:t> – Lessons 20/21 </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sz="1400" dirty="0">
                <a:solidFill>
                  <a:schemeClr val="dk1"/>
                </a:solidFill>
                <a:latin typeface="Century Gothic"/>
                <a:ea typeface="Century Gothic"/>
                <a:cs typeface="Century Gothic"/>
                <a:sym typeface="Century Gothic"/>
              </a:rPr>
              <a:t> - Module 1 Assessment </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Thursday</a:t>
            </a:r>
            <a:r>
              <a:rPr lang="en-US" sz="1400" dirty="0">
                <a:solidFill>
                  <a:schemeClr val="dk1"/>
                </a:solidFill>
                <a:latin typeface="Century Gothic"/>
                <a:ea typeface="Century Gothic"/>
                <a:cs typeface="Century Gothic"/>
                <a:sym typeface="Century Gothic"/>
              </a:rPr>
              <a:t> – Module 2 Lesson 1</a:t>
            </a:r>
          </a:p>
          <a:p>
            <a:pPr lvl="0">
              <a:lnSpc>
                <a:spcPct val="115000"/>
              </a:lnSpc>
              <a:buClr>
                <a:schemeClr val="dk1"/>
              </a:buClr>
              <a:buSzPts val="1100"/>
            </a:pPr>
            <a:r>
              <a:rPr lang="en-US" sz="1400" b="1" dirty="0">
                <a:solidFill>
                  <a:schemeClr val="dk1"/>
                </a:solidFill>
                <a:latin typeface="Century Gothic"/>
                <a:ea typeface="Century Gothic"/>
                <a:cs typeface="Century Gothic"/>
                <a:sym typeface="Century Gothic"/>
              </a:rPr>
              <a:t>Friday</a:t>
            </a:r>
            <a:r>
              <a:rPr lang="en-US" sz="1400" dirty="0">
                <a:solidFill>
                  <a:schemeClr val="dk1"/>
                </a:solidFill>
                <a:latin typeface="Century Gothic"/>
                <a:ea typeface="Century Gothic"/>
                <a:cs typeface="Century Gothic"/>
                <a:sym typeface="Century Gothic"/>
              </a:rPr>
              <a:t> – Module 2 Lesson 2</a:t>
            </a:r>
          </a:p>
        </p:txBody>
      </p:sp>
      <p:sp>
        <p:nvSpPr>
          <p:cNvPr id="2" name="Google Shape;97;gf5d121f8f5_0_0">
            <a:extLst>
              <a:ext uri="{FF2B5EF4-FFF2-40B4-BE49-F238E27FC236}">
                <a16:creationId xmlns:a16="http://schemas.microsoft.com/office/drawing/2014/main" id="{C8A34AC7-9D6B-D07A-3926-430FE8B5FA9A}"/>
              </a:ext>
            </a:extLst>
          </p:cNvPr>
          <p:cNvSpPr txBox="1"/>
          <p:nvPr/>
        </p:nvSpPr>
        <p:spPr>
          <a:xfrm>
            <a:off x="1655959" y="582461"/>
            <a:ext cx="4757257"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Chalkduster" panose="03050602040202020205" pitchFamily="66" charset="77"/>
                <a:ea typeface="Architects Daughter"/>
                <a:cs typeface="AkayaTelivigala" pitchFamily="2" charset="77"/>
                <a:sym typeface="Architects Daughter"/>
              </a:rPr>
              <a:t>Week of Sept. 26-30, 2022</a:t>
            </a:r>
            <a:endParaRPr sz="2000" b="1" dirty="0">
              <a:latin typeface="Chalkduster" panose="03050602040202020205" pitchFamily="66" charset="77"/>
              <a:ea typeface="Architects Daughter"/>
              <a:cs typeface="AkayaTelivigala" pitchFamily="2" charset="77"/>
              <a:sym typeface="Architects Daughter"/>
            </a:endParaRPr>
          </a:p>
        </p:txBody>
      </p:sp>
      <p:sp>
        <p:nvSpPr>
          <p:cNvPr id="3" name="TextBox 2">
            <a:extLst>
              <a:ext uri="{FF2B5EF4-FFF2-40B4-BE49-F238E27FC236}">
                <a16:creationId xmlns:a16="http://schemas.microsoft.com/office/drawing/2014/main" id="{A8AA3413-C66B-488E-24EC-B2FDCB91283E}"/>
              </a:ext>
            </a:extLst>
          </p:cNvPr>
          <p:cNvSpPr txBox="1"/>
          <p:nvPr/>
        </p:nvSpPr>
        <p:spPr>
          <a:xfrm>
            <a:off x="5185110" y="3629959"/>
            <a:ext cx="2170198" cy="2739211"/>
          </a:xfrm>
          <a:prstGeom prst="rect">
            <a:avLst/>
          </a:prstGeom>
          <a:noFill/>
        </p:spPr>
        <p:txBody>
          <a:bodyPr wrap="square" rtlCol="0">
            <a:spAutoFit/>
          </a:bodyPr>
          <a:lstStyle/>
          <a:p>
            <a:pPr lvl="0">
              <a:buClr>
                <a:srgbClr val="000000"/>
              </a:buClr>
              <a:buSzPts val="1400"/>
            </a:pPr>
            <a:endParaRPr lang="en-US" sz="1400" dirty="0">
              <a:solidFill>
                <a:schemeClr val="dk1"/>
              </a:solidFill>
              <a:latin typeface="Century Gothic" panose="020B0502020202020204" pitchFamily="34" charset="0"/>
              <a:ea typeface="Arial"/>
              <a:cs typeface="Calibri"/>
              <a:sym typeface="Calibri"/>
            </a:endParaRPr>
          </a:p>
          <a:p>
            <a:pPr lvl="0">
              <a:buClr>
                <a:srgbClr val="000000"/>
              </a:buClr>
              <a:buSzPts val="1400"/>
            </a:pPr>
            <a:r>
              <a:rPr lang="en-US" sz="1400" b="1" dirty="0">
                <a:solidFill>
                  <a:srgbClr val="000000"/>
                </a:solidFill>
                <a:latin typeface="Century Gothic" panose="020B0502020202020204" pitchFamily="34" charset="0"/>
                <a:ea typeface="Arial"/>
                <a:cs typeface="Arial"/>
                <a:sym typeface="Arial"/>
              </a:rPr>
              <a:t>Homework:</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u="sng" dirty="0">
                <a:solidFill>
                  <a:srgbClr val="000000"/>
                </a:solidFill>
                <a:latin typeface="Century Gothic" panose="020B0502020202020204" pitchFamily="34" charset="0"/>
                <a:ea typeface="Arial"/>
                <a:cs typeface="Arial"/>
                <a:sym typeface="Arial"/>
              </a:rPr>
              <a:t>Math:  </a:t>
            </a:r>
            <a:r>
              <a:rPr lang="en-US" sz="1400" dirty="0">
                <a:solidFill>
                  <a:srgbClr val="000000"/>
                </a:solidFill>
                <a:latin typeface="Century Gothic" panose="020B0502020202020204" pitchFamily="34" charset="0"/>
                <a:ea typeface="Arial"/>
                <a:cs typeface="Arial"/>
                <a:sym typeface="Arial"/>
              </a:rPr>
              <a:t>packets are due on Friday.  Students may turn them in early throughout the week.</a:t>
            </a:r>
          </a:p>
          <a:p>
            <a:pPr lvl="0">
              <a:buClr>
                <a:srgbClr val="000000"/>
              </a:buClr>
              <a:buSzPts val="1400"/>
            </a:pP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endParaRPr lang="en-US" sz="1200" u="sng"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u="sng" dirty="0">
                <a:solidFill>
                  <a:srgbClr val="000000"/>
                </a:solidFill>
                <a:latin typeface="Century Gothic" panose="020B0502020202020204" pitchFamily="34" charset="0"/>
                <a:ea typeface="Arial"/>
                <a:cs typeface="Arial"/>
                <a:sym typeface="Arial"/>
              </a:rPr>
              <a:t>Science:  </a:t>
            </a: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Science homework is one </a:t>
            </a: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page.  It is also due on Friday.</a:t>
            </a:r>
          </a:p>
        </p:txBody>
      </p:sp>
      <p:sp>
        <p:nvSpPr>
          <p:cNvPr id="9" name="TextBox 8">
            <a:extLst>
              <a:ext uri="{FF2B5EF4-FFF2-40B4-BE49-F238E27FC236}">
                <a16:creationId xmlns:a16="http://schemas.microsoft.com/office/drawing/2014/main" id="{4948F58F-0821-F997-6885-4D9717FE04F7}"/>
              </a:ext>
            </a:extLst>
          </p:cNvPr>
          <p:cNvSpPr txBox="1"/>
          <p:nvPr/>
        </p:nvSpPr>
        <p:spPr>
          <a:xfrm>
            <a:off x="2801101" y="3686044"/>
            <a:ext cx="2170198" cy="1384995"/>
          </a:xfrm>
          <a:prstGeom prst="rect">
            <a:avLst/>
          </a:prstGeom>
          <a:noFill/>
        </p:spPr>
        <p:txBody>
          <a:bodyPr wrap="square" rtlCol="0">
            <a:spAutoFit/>
          </a:bodyPr>
          <a:lstStyle/>
          <a:p>
            <a:pPr lvl="0">
              <a:buClr>
                <a:srgbClr val="000000"/>
              </a:buClr>
              <a:buSzPts val="1400"/>
            </a:pPr>
            <a:r>
              <a:rPr lang="en-US" sz="1400" b="1" u="sng" dirty="0">
                <a:solidFill>
                  <a:schemeClr val="dk1"/>
                </a:solidFill>
                <a:latin typeface="Century Gothic" panose="020B0502020202020204" pitchFamily="34" charset="0"/>
                <a:ea typeface="Calibri"/>
                <a:cs typeface="Calibri"/>
                <a:sym typeface="Calibri"/>
              </a:rPr>
              <a:t>Science</a:t>
            </a:r>
            <a:r>
              <a:rPr lang="en-US" sz="1400" dirty="0">
                <a:solidFill>
                  <a:schemeClr val="dk1"/>
                </a:solidFill>
                <a:latin typeface="Century Gothic" panose="020B0502020202020204" pitchFamily="34" charset="0"/>
                <a:ea typeface="Calibri"/>
                <a:cs typeface="Calibri"/>
                <a:sym typeface="Calibri"/>
              </a:rPr>
              <a:t> </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Unit 1 Lesson 2 cont. </a:t>
            </a:r>
            <a:r>
              <a:rPr lang="en-US" sz="1400" dirty="0">
                <a:solidFill>
                  <a:schemeClr val="dk1"/>
                </a:solidFill>
                <a:latin typeface="Century Gothic" panose="020B0502020202020204" pitchFamily="34" charset="0"/>
                <a:ea typeface="Calibri"/>
                <a:cs typeface="Calibri"/>
                <a:sym typeface="Calibri"/>
              </a:rPr>
              <a:t>– </a:t>
            </a: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Lesson 3: </a:t>
            </a:r>
            <a:r>
              <a:rPr lang="en-US" sz="1400" dirty="0">
                <a:solidFill>
                  <a:schemeClr val="dk1"/>
                </a:solidFill>
                <a:latin typeface="Century Gothic" panose="020B0502020202020204" pitchFamily="34" charset="0"/>
                <a:ea typeface="Calibri"/>
                <a:cs typeface="Calibri"/>
                <a:sym typeface="Calibri"/>
              </a:rPr>
              <a:t> </a:t>
            </a:r>
          </a:p>
          <a:p>
            <a:pPr lvl="0">
              <a:buClr>
                <a:srgbClr val="000000"/>
              </a:buClr>
              <a:buSzPts val="1400"/>
            </a:pPr>
            <a:r>
              <a:rPr lang="en-US" sz="1400" i="1" u="sng" dirty="0">
                <a:solidFill>
                  <a:schemeClr val="dk1"/>
                </a:solidFill>
                <a:latin typeface="Century Gothic" panose="020B0502020202020204" pitchFamily="34" charset="0"/>
                <a:ea typeface="Calibri"/>
                <a:cs typeface="Calibri"/>
                <a:sym typeface="Calibri"/>
              </a:rPr>
              <a:t>Chemical and</a:t>
            </a:r>
          </a:p>
          <a:p>
            <a:pPr lvl="0">
              <a:buClr>
                <a:srgbClr val="000000"/>
              </a:buClr>
              <a:buSzPts val="1400"/>
            </a:pPr>
            <a:r>
              <a:rPr lang="en-US" sz="1400" i="1" u="sng" dirty="0">
                <a:solidFill>
                  <a:schemeClr val="dk1"/>
                </a:solidFill>
                <a:latin typeface="Century Gothic" panose="020B0502020202020204" pitchFamily="34" charset="0"/>
                <a:ea typeface="Calibri"/>
                <a:cs typeface="Calibri"/>
                <a:sym typeface="Calibri"/>
              </a:rPr>
              <a:t>Physical Changes</a:t>
            </a:r>
          </a:p>
          <a:p>
            <a:pPr lvl="0">
              <a:buClr>
                <a:srgbClr val="000000"/>
              </a:buClr>
              <a:buSzPts val="1400"/>
            </a:pPr>
            <a:r>
              <a:rPr lang="en-US" sz="1400" dirty="0">
                <a:solidFill>
                  <a:schemeClr val="dk1"/>
                </a:solidFill>
                <a:latin typeface="Century Gothic" panose="020B0502020202020204" pitchFamily="34" charset="0"/>
                <a:ea typeface="Calibri"/>
                <a:cs typeface="Calibri"/>
                <a:sym typeface="Calibri"/>
              </a:rPr>
              <a:t>Quiz on Friday.</a:t>
            </a:r>
          </a:p>
        </p:txBody>
      </p:sp>
      <p:sp>
        <p:nvSpPr>
          <p:cNvPr id="10" name="Google Shape;98;gf5d121f8f5_0_0">
            <a:extLst>
              <a:ext uri="{FF2B5EF4-FFF2-40B4-BE49-F238E27FC236}">
                <a16:creationId xmlns:a16="http://schemas.microsoft.com/office/drawing/2014/main" id="{EE3CE902-F15F-EC92-B8B8-717B0990D39E}"/>
              </a:ext>
            </a:extLst>
          </p:cNvPr>
          <p:cNvSpPr txBox="1"/>
          <p:nvPr/>
        </p:nvSpPr>
        <p:spPr>
          <a:xfrm>
            <a:off x="2955069" y="7635854"/>
            <a:ext cx="4617289" cy="821733"/>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200" dirty="0">
                <a:solidFill>
                  <a:schemeClr val="dk1"/>
                </a:solidFill>
                <a:latin typeface="Architects Daughter"/>
                <a:ea typeface="Architects Daughter"/>
                <a:cs typeface="Architects Daughter"/>
                <a:sym typeface="Architects Daughter"/>
              </a:rPr>
              <a:t>Bring </a:t>
            </a:r>
            <a:r>
              <a:rPr lang="en-US" sz="1200" b="1" u="sng" dirty="0">
                <a:solidFill>
                  <a:schemeClr val="dk1"/>
                </a:solidFill>
                <a:latin typeface="Architects Daughter"/>
                <a:ea typeface="Architects Daughter"/>
                <a:cs typeface="Architects Daughter"/>
                <a:sym typeface="Architects Daughter"/>
              </a:rPr>
              <a:t>CHARGED</a:t>
            </a:r>
            <a:r>
              <a:rPr lang="en-US" sz="1200" dirty="0">
                <a:solidFill>
                  <a:schemeClr val="dk1"/>
                </a:solidFill>
                <a:latin typeface="Architects Daughter"/>
                <a:ea typeface="Architects Daughter"/>
                <a:cs typeface="Architects Daughter"/>
                <a:sym typeface="Architects Daughter"/>
              </a:rPr>
              <a:t> devices </a:t>
            </a:r>
            <a:r>
              <a:rPr lang="en-US" sz="1200" b="1" dirty="0">
                <a:solidFill>
                  <a:schemeClr val="dk1"/>
                </a:solidFill>
                <a:latin typeface="Architects Daughter"/>
                <a:ea typeface="Architects Daughter"/>
                <a:cs typeface="Architects Daughter"/>
                <a:sym typeface="Architects Daughter"/>
              </a:rPr>
              <a:t>daily.</a:t>
            </a:r>
            <a:r>
              <a:rPr lang="en-US" sz="1200" dirty="0">
                <a:solidFill>
                  <a:schemeClr val="dk1"/>
                </a:solidFill>
                <a:latin typeface="Architects Daughter"/>
                <a:ea typeface="Architects Daughter"/>
                <a:cs typeface="Architects Daughter"/>
                <a:sym typeface="Architects Daughter"/>
              </a:rPr>
              <a:t>.  We will begin using them </a:t>
            </a:r>
            <a:r>
              <a:rPr lang="en-US" sz="1200" b="1" u="sng" dirty="0">
                <a:solidFill>
                  <a:schemeClr val="dk1"/>
                </a:solidFill>
                <a:latin typeface="Architects Daughter"/>
                <a:ea typeface="Architects Daughter"/>
                <a:cs typeface="Architects Daughter"/>
                <a:sym typeface="Architects Daughter"/>
              </a:rPr>
              <a:t>every day</a:t>
            </a:r>
            <a:r>
              <a:rPr lang="en-US" sz="1200" dirty="0">
                <a:solidFill>
                  <a:schemeClr val="dk1"/>
                </a:solidFill>
                <a:latin typeface="Architects Daughter"/>
                <a:ea typeface="Architects Daughter"/>
                <a:cs typeface="Architects Daughter"/>
                <a:sym typeface="Architects Daughter"/>
              </a:rPr>
              <a:t>!!</a:t>
            </a:r>
            <a:endParaRPr sz="1200"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200" b="1" dirty="0">
                <a:solidFill>
                  <a:schemeClr val="dk1"/>
                </a:solidFill>
                <a:latin typeface="Architects Daughter"/>
                <a:ea typeface="Architects Daughter"/>
                <a:cs typeface="Architects Daughter"/>
                <a:sym typeface="Architects Daughter"/>
              </a:rPr>
              <a:t>WATER BOTTLES</a:t>
            </a:r>
            <a:r>
              <a:rPr lang="en-US" sz="1200" dirty="0">
                <a:solidFill>
                  <a:schemeClr val="dk1"/>
                </a:solidFill>
                <a:latin typeface="Architects Daughter"/>
                <a:ea typeface="Architects Daughter"/>
                <a:cs typeface="Architects Daughter"/>
                <a:sym typeface="Architects Daughter"/>
              </a:rPr>
              <a:t>:  Please bring a refillable water bottle each day. </a:t>
            </a:r>
            <a:endParaRPr sz="1200" dirty="0">
              <a:solidFill>
                <a:schemeClr val="dk1"/>
              </a:solidFill>
              <a:latin typeface="Architects Daughter"/>
              <a:ea typeface="Architects Daughter"/>
              <a:cs typeface="Architects Daughter"/>
              <a:sym typeface="Architects Daughter"/>
            </a:endParaRPr>
          </a:p>
        </p:txBody>
      </p:sp>
      <p:sp>
        <p:nvSpPr>
          <p:cNvPr id="11" name="Google Shape;96;gf5d121f8f5_0_0">
            <a:extLst>
              <a:ext uri="{FF2B5EF4-FFF2-40B4-BE49-F238E27FC236}">
                <a16:creationId xmlns:a16="http://schemas.microsoft.com/office/drawing/2014/main" id="{792BA97D-E944-F88F-5952-9C38CFE7482A}"/>
              </a:ext>
            </a:extLst>
          </p:cNvPr>
          <p:cNvSpPr txBox="1"/>
          <p:nvPr/>
        </p:nvSpPr>
        <p:spPr>
          <a:xfrm>
            <a:off x="3938595" y="8457587"/>
            <a:ext cx="2493029" cy="142343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b="1" i="1" u="sng" dirty="0">
                <a:solidFill>
                  <a:schemeClr val="dk1"/>
                </a:solidFill>
                <a:latin typeface="Calibri"/>
                <a:ea typeface="Calibri"/>
                <a:cs typeface="Calibri"/>
                <a:sym typeface="Calibri"/>
              </a:rPr>
              <a:t>Important Dates:</a:t>
            </a:r>
          </a:p>
          <a:p>
            <a:pPr marL="0" lvl="0" indent="0" algn="l" rtl="0">
              <a:lnSpc>
                <a:spcPct val="115000"/>
              </a:lnSpc>
              <a:spcBef>
                <a:spcPts val="0"/>
              </a:spcBef>
              <a:spcAft>
                <a:spcPts val="0"/>
              </a:spcAft>
              <a:buNone/>
            </a:pPr>
            <a:r>
              <a:rPr lang="en-US" sz="1400" dirty="0">
                <a:solidFill>
                  <a:schemeClr val="dk1"/>
                </a:solidFill>
                <a:latin typeface="Calibri"/>
                <a:ea typeface="Calibri"/>
                <a:cs typeface="Calibri"/>
                <a:sym typeface="Calibri"/>
              </a:rPr>
              <a:t>9/28 School Picture Day</a:t>
            </a:r>
          </a:p>
          <a:p>
            <a:pPr marL="0" lvl="0" indent="0" algn="l" rtl="0">
              <a:lnSpc>
                <a:spcPct val="115000"/>
              </a:lnSpc>
              <a:spcBef>
                <a:spcPts val="0"/>
              </a:spcBef>
              <a:spcAft>
                <a:spcPts val="0"/>
              </a:spcAft>
              <a:buNone/>
            </a:pPr>
            <a:r>
              <a:rPr lang="en-US" sz="1400" dirty="0">
                <a:solidFill>
                  <a:schemeClr val="dk1"/>
                </a:solidFill>
                <a:latin typeface="Calibri"/>
                <a:ea typeface="Calibri"/>
                <a:cs typeface="Calibri"/>
                <a:sym typeface="Calibri"/>
              </a:rPr>
              <a:t>9/29-10/07 - Book Fair</a:t>
            </a:r>
          </a:p>
          <a:p>
            <a:pPr marL="0" lvl="0" indent="0" algn="l" rtl="0">
              <a:lnSpc>
                <a:spcPct val="115000"/>
              </a:lnSpc>
              <a:spcBef>
                <a:spcPts val="0"/>
              </a:spcBef>
              <a:spcAft>
                <a:spcPts val="0"/>
              </a:spcAft>
              <a:buNone/>
            </a:pPr>
            <a:r>
              <a:rPr lang="en-US" sz="1400" dirty="0">
                <a:solidFill>
                  <a:schemeClr val="dk1"/>
                </a:solidFill>
                <a:latin typeface="Calibri"/>
                <a:ea typeface="Calibri"/>
                <a:cs typeface="Calibri"/>
                <a:sym typeface="Calibri"/>
              </a:rPr>
              <a:t>10/06 – Family Reading Night</a:t>
            </a:r>
          </a:p>
          <a:p>
            <a:pPr marL="0" lvl="0" indent="0" algn="l" rtl="0">
              <a:lnSpc>
                <a:spcPct val="115000"/>
              </a:lnSpc>
              <a:spcBef>
                <a:spcPts val="0"/>
              </a:spcBef>
              <a:spcAft>
                <a:spcPts val="0"/>
              </a:spcAft>
              <a:buNone/>
            </a:pPr>
            <a:r>
              <a:rPr lang="en-US" sz="1400" dirty="0">
                <a:solidFill>
                  <a:schemeClr val="dk1"/>
                </a:solidFill>
                <a:latin typeface="Calibri"/>
                <a:ea typeface="Calibri"/>
                <a:cs typeface="Calibri"/>
                <a:sym typeface="Calibri"/>
              </a:rPr>
              <a:t>10/21 – Trunk or Treat</a:t>
            </a:r>
          </a:p>
        </p:txBody>
      </p:sp>
      <p:sp>
        <p:nvSpPr>
          <p:cNvPr id="12" name="TextBox 11">
            <a:extLst>
              <a:ext uri="{FF2B5EF4-FFF2-40B4-BE49-F238E27FC236}">
                <a16:creationId xmlns:a16="http://schemas.microsoft.com/office/drawing/2014/main" id="{F898EE1E-45B5-A850-B3B0-3AE96D12F155}"/>
              </a:ext>
            </a:extLst>
          </p:cNvPr>
          <p:cNvSpPr txBox="1"/>
          <p:nvPr/>
        </p:nvSpPr>
        <p:spPr>
          <a:xfrm>
            <a:off x="2955069" y="5743074"/>
            <a:ext cx="1793394" cy="923330"/>
          </a:xfrm>
          <a:prstGeom prst="rect">
            <a:avLst/>
          </a:prstGeom>
          <a:noFill/>
        </p:spPr>
        <p:txBody>
          <a:bodyPr wrap="square" rtlCol="0">
            <a:spAutoFit/>
          </a:bodyPr>
          <a:lstStyle/>
          <a:p>
            <a:r>
              <a:rPr lang="en-US" dirty="0">
                <a:hlinkClick r:id="rId3"/>
              </a:rPr>
              <a:t>Click here for Mrs. Dollar’s Class Website</a:t>
            </a:r>
            <a:endParaRPr lang="en-US" dirty="0"/>
          </a:p>
        </p:txBody>
      </p:sp>
    </p:spTree>
    <p:extLst>
      <p:ext uri="{BB962C8B-B14F-4D97-AF65-F5344CB8AC3E}">
        <p14:creationId xmlns:p14="http://schemas.microsoft.com/office/powerpoint/2010/main" val="349150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
            <a:ext cx="8229600" cy="10210800"/>
          </a:xfrm>
          <a:prstGeom prst="rect">
            <a:avLst/>
          </a:prstGeom>
        </p:spPr>
      </p:pic>
      <p:sp>
        <p:nvSpPr>
          <p:cNvPr id="7" name="TextBox 6">
            <a:extLst>
              <a:ext uri="{FF2B5EF4-FFF2-40B4-BE49-F238E27FC236}">
                <a16:creationId xmlns:a16="http://schemas.microsoft.com/office/drawing/2014/main" id="{44824E12-69F5-64C5-A79E-58673816DB33}"/>
              </a:ext>
            </a:extLst>
          </p:cNvPr>
          <p:cNvSpPr txBox="1"/>
          <p:nvPr/>
        </p:nvSpPr>
        <p:spPr>
          <a:xfrm>
            <a:off x="232633" y="3770997"/>
            <a:ext cx="2209296" cy="3959867"/>
          </a:xfrm>
          <a:prstGeom prst="rect">
            <a:avLst/>
          </a:prstGeom>
          <a:noFill/>
        </p:spPr>
        <p:txBody>
          <a:bodyPr wrap="square" rtlCol="0">
            <a:spAutoFit/>
          </a:bodyPr>
          <a:lstStyle/>
          <a:p>
            <a:pPr lvl="0">
              <a:buClr>
                <a:srgbClr val="000000"/>
              </a:buClr>
              <a:buSzPts val="1400"/>
            </a:pPr>
            <a:r>
              <a:rPr lang="en-US" sz="1100" b="1" u="sng" dirty="0">
                <a:solidFill>
                  <a:schemeClr val="dk1"/>
                </a:solidFill>
                <a:latin typeface="Century Gothic" panose="020B0502020202020204" pitchFamily="34" charset="0"/>
                <a:ea typeface="Calibri"/>
                <a:cs typeface="Calibri"/>
                <a:sym typeface="Calibri"/>
              </a:rPr>
              <a:t>Math</a:t>
            </a:r>
            <a:r>
              <a:rPr lang="en-US" sz="1100" dirty="0">
                <a:solidFill>
                  <a:schemeClr val="dk1"/>
                </a:solidFill>
                <a:latin typeface="Century Gothic" panose="020B0502020202020204" pitchFamily="34" charset="0"/>
                <a:ea typeface="Calibri"/>
                <a:cs typeface="Calibri"/>
                <a:sym typeface="Calibri"/>
              </a:rPr>
              <a:t>:  </a:t>
            </a:r>
            <a:r>
              <a:rPr lang="en-US" sz="1100" i="1" dirty="0">
                <a:solidFill>
                  <a:schemeClr val="dk1"/>
                </a:solidFill>
                <a:latin typeface="Century Gothic" panose="020B0502020202020204" pitchFamily="34" charset="0"/>
                <a:ea typeface="Calibri"/>
                <a:cs typeface="Calibri"/>
                <a:sym typeface="Calibri"/>
              </a:rPr>
              <a:t>Module 1 - Properties of Multiplication and Division and Solving Problems with Units 2-5 and 10.</a:t>
            </a:r>
            <a:endParaRPr lang="en-US" sz="1100" dirty="0">
              <a:solidFill>
                <a:schemeClr val="dk1"/>
              </a:solidFill>
              <a:latin typeface="Century Gothic" panose="020B0502020202020204" pitchFamily="34" charset="0"/>
              <a:ea typeface="Calibri"/>
              <a:cs typeface="Calibri"/>
              <a:sym typeface="Calibri"/>
            </a:endParaRPr>
          </a:p>
          <a:p>
            <a:pPr>
              <a:buClr>
                <a:srgbClr val="000000"/>
              </a:buClr>
              <a:buSzPts val="1400"/>
            </a:pPr>
            <a:r>
              <a:rPr lang="en-US" sz="1100" b="1" dirty="0">
                <a:solidFill>
                  <a:schemeClr val="dk1"/>
                </a:solidFill>
                <a:latin typeface="Century Gothic" panose="020B0502020202020204" pitchFamily="34" charset="0"/>
                <a:ea typeface="Calibri"/>
                <a:cs typeface="Calibri"/>
                <a:sym typeface="Calibri"/>
              </a:rPr>
              <a:t>Monday</a:t>
            </a:r>
            <a:r>
              <a:rPr lang="en-US" sz="1100" dirty="0">
                <a:solidFill>
                  <a:schemeClr val="dk1"/>
                </a:solidFill>
                <a:latin typeface="Century Gothic" panose="020B0502020202020204" pitchFamily="34" charset="0"/>
                <a:ea typeface="Calibri"/>
                <a:cs typeface="Calibri"/>
                <a:sym typeface="Calibri"/>
              </a:rPr>
              <a:t> – </a:t>
            </a:r>
            <a:r>
              <a:rPr lang="en-US" sz="1100" dirty="0">
                <a:solidFill>
                  <a:schemeClr val="dk1"/>
                </a:solidFill>
                <a:latin typeface="Century Gothic"/>
                <a:ea typeface="Century Gothic"/>
                <a:cs typeface="Century Gothic"/>
                <a:sym typeface="Century Gothic"/>
              </a:rPr>
              <a:t>Lesson 15 – Relate arrays to tape diagrams to model the commutative property of multiplication.</a:t>
            </a:r>
            <a:endParaRPr lang="en-US" sz="1100" dirty="0">
              <a:solidFill>
                <a:srgbClr val="000000"/>
              </a:solidFill>
              <a:latin typeface="Century Gothic" panose="020B0502020202020204" pitchFamily="34" charset="0"/>
              <a:ea typeface="Arial"/>
              <a:cs typeface="Arial"/>
              <a:sym typeface="Arial"/>
            </a:endParaRPr>
          </a:p>
          <a:p>
            <a:pPr lvl="0">
              <a:lnSpc>
                <a:spcPct val="115000"/>
              </a:lnSpc>
              <a:buClr>
                <a:schemeClr val="dk1"/>
              </a:buClr>
              <a:buSzPts val="1100"/>
            </a:pPr>
            <a:r>
              <a:rPr lang="en-US" sz="1100" b="1" dirty="0">
                <a:solidFill>
                  <a:schemeClr val="dk1"/>
                </a:solidFill>
                <a:latin typeface="Century Gothic" panose="020B0502020202020204" pitchFamily="34" charset="0"/>
                <a:ea typeface="Calibri"/>
                <a:cs typeface="Calibri"/>
                <a:sym typeface="Calibri"/>
              </a:rPr>
              <a:t>Tuesday</a:t>
            </a:r>
            <a:r>
              <a:rPr lang="en-US" sz="1100" dirty="0">
                <a:solidFill>
                  <a:schemeClr val="dk1"/>
                </a:solidFill>
                <a:latin typeface="Century Gothic" panose="020B0502020202020204" pitchFamily="34" charset="0"/>
                <a:ea typeface="Calibri"/>
                <a:cs typeface="Calibri"/>
                <a:sym typeface="Calibri"/>
              </a:rPr>
              <a:t> – </a:t>
            </a:r>
            <a:r>
              <a:rPr lang="en-US" sz="1100" dirty="0">
                <a:solidFill>
                  <a:schemeClr val="dk1"/>
                </a:solidFill>
                <a:latin typeface="Century Gothic"/>
                <a:ea typeface="Century Gothic"/>
                <a:cs typeface="Century Gothic"/>
                <a:sym typeface="Century Gothic"/>
              </a:rPr>
              <a:t>Lesson 16 – Use the distributive property as a strategy to find related multiplication facts.</a:t>
            </a:r>
          </a:p>
          <a:p>
            <a:pPr lvl="0">
              <a:lnSpc>
                <a:spcPct val="115000"/>
              </a:lnSpc>
              <a:buClr>
                <a:schemeClr val="dk1"/>
              </a:buClr>
              <a:buSzPts val="1100"/>
            </a:pPr>
            <a:r>
              <a:rPr lang="en-US" sz="1100" b="1" dirty="0">
                <a:solidFill>
                  <a:schemeClr val="dk1"/>
                </a:solidFill>
                <a:latin typeface="Century Gothic"/>
                <a:ea typeface="Century Gothic"/>
                <a:cs typeface="Century Gothic"/>
                <a:sym typeface="Century Gothic"/>
              </a:rPr>
              <a:t>Wednesday</a:t>
            </a:r>
            <a:r>
              <a:rPr lang="en-US" sz="1100" dirty="0">
                <a:solidFill>
                  <a:schemeClr val="dk1"/>
                </a:solidFill>
                <a:latin typeface="Century Gothic"/>
                <a:ea typeface="Century Gothic"/>
                <a:cs typeface="Century Gothic"/>
                <a:sym typeface="Century Gothic"/>
              </a:rPr>
              <a:t> - Lesson 17 – Model the relationship between multiplication and division.</a:t>
            </a:r>
          </a:p>
          <a:p>
            <a:pPr lvl="0">
              <a:lnSpc>
                <a:spcPct val="115000"/>
              </a:lnSpc>
              <a:buClr>
                <a:schemeClr val="dk1"/>
              </a:buClr>
              <a:buSzPts val="1100"/>
            </a:pPr>
            <a:r>
              <a:rPr lang="en-US" sz="1100" b="1" dirty="0">
                <a:solidFill>
                  <a:schemeClr val="dk1"/>
                </a:solidFill>
                <a:latin typeface="Century Gothic"/>
                <a:ea typeface="Century Gothic"/>
                <a:cs typeface="Century Gothic"/>
                <a:sym typeface="Century Gothic"/>
              </a:rPr>
              <a:t>Thursday</a:t>
            </a:r>
            <a:r>
              <a:rPr lang="en-US" sz="1100" dirty="0">
                <a:solidFill>
                  <a:schemeClr val="dk1"/>
                </a:solidFill>
                <a:latin typeface="Century Gothic"/>
                <a:ea typeface="Century Gothic"/>
                <a:cs typeface="Century Gothic"/>
                <a:sym typeface="Century Gothic"/>
              </a:rPr>
              <a:t> – Topics D </a:t>
            </a:r>
            <a:r>
              <a:rPr lang="en-US" sz="1100">
                <a:solidFill>
                  <a:schemeClr val="dk1"/>
                </a:solidFill>
                <a:latin typeface="Century Gothic"/>
                <a:ea typeface="Century Gothic"/>
                <a:cs typeface="Century Gothic"/>
                <a:sym typeface="Century Gothic"/>
              </a:rPr>
              <a:t>&amp; E Quiz </a:t>
            </a:r>
            <a:r>
              <a:rPr lang="en-US" sz="1100" dirty="0">
                <a:solidFill>
                  <a:schemeClr val="dk1"/>
                </a:solidFill>
                <a:latin typeface="Century Gothic"/>
                <a:ea typeface="Century Gothic"/>
                <a:cs typeface="Century Gothic"/>
                <a:sym typeface="Century Gothic"/>
              </a:rPr>
              <a:t>– Lessons 11-17</a:t>
            </a:r>
          </a:p>
          <a:p>
            <a:pPr lvl="0">
              <a:lnSpc>
                <a:spcPct val="115000"/>
              </a:lnSpc>
              <a:buClr>
                <a:schemeClr val="dk1"/>
              </a:buClr>
              <a:buSzPts val="1100"/>
            </a:pPr>
            <a:r>
              <a:rPr lang="en-US" sz="1100" b="1" dirty="0">
                <a:solidFill>
                  <a:schemeClr val="dk1"/>
                </a:solidFill>
                <a:latin typeface="Century Gothic"/>
                <a:ea typeface="Century Gothic"/>
                <a:cs typeface="Century Gothic"/>
                <a:sym typeface="Century Gothic"/>
              </a:rPr>
              <a:t>Friday</a:t>
            </a:r>
            <a:r>
              <a:rPr lang="en-US" sz="1100" dirty="0">
                <a:solidFill>
                  <a:schemeClr val="dk1"/>
                </a:solidFill>
                <a:latin typeface="Century Gothic"/>
                <a:ea typeface="Century Gothic"/>
                <a:cs typeface="Century Gothic"/>
                <a:sym typeface="Century Gothic"/>
              </a:rPr>
              <a:t> – Lessons 18/19 – Apply the distributive property to decompose units.</a:t>
            </a:r>
          </a:p>
        </p:txBody>
      </p:sp>
      <p:sp>
        <p:nvSpPr>
          <p:cNvPr id="8" name="TextBox 7">
            <a:extLst>
              <a:ext uri="{FF2B5EF4-FFF2-40B4-BE49-F238E27FC236}">
                <a16:creationId xmlns:a16="http://schemas.microsoft.com/office/drawing/2014/main" id="{23901217-9DC1-5040-5C27-1AB99BE7375B}"/>
              </a:ext>
            </a:extLst>
          </p:cNvPr>
          <p:cNvSpPr txBox="1"/>
          <p:nvPr/>
        </p:nvSpPr>
        <p:spPr>
          <a:xfrm>
            <a:off x="5280072" y="3905815"/>
            <a:ext cx="2170198" cy="3323987"/>
          </a:xfrm>
          <a:prstGeom prst="rect">
            <a:avLst/>
          </a:prstGeom>
          <a:noFill/>
        </p:spPr>
        <p:txBody>
          <a:bodyPr wrap="square" rtlCol="0">
            <a:spAutoFit/>
          </a:bodyPr>
          <a:lstStyle/>
          <a:p>
            <a:pPr lvl="0">
              <a:buClr>
                <a:srgbClr val="000000"/>
              </a:buClr>
              <a:buSzPts val="1400"/>
            </a:pPr>
            <a:r>
              <a:rPr lang="en-US" sz="1400" b="1" u="sng" dirty="0">
                <a:solidFill>
                  <a:schemeClr val="dk1"/>
                </a:solidFill>
                <a:latin typeface="Century Gothic" panose="020B0502020202020204" pitchFamily="34" charset="0"/>
                <a:ea typeface="Calibri"/>
                <a:cs typeface="Calibri"/>
                <a:sym typeface="Calibri"/>
              </a:rPr>
              <a:t>Science</a:t>
            </a:r>
            <a:r>
              <a:rPr lang="en-US" sz="1400" dirty="0">
                <a:solidFill>
                  <a:schemeClr val="dk1"/>
                </a:solidFill>
                <a:latin typeface="Century Gothic" panose="020B0502020202020204" pitchFamily="34" charset="0"/>
                <a:ea typeface="Calibri"/>
                <a:cs typeface="Calibri"/>
                <a:sym typeface="Calibri"/>
              </a:rPr>
              <a:t> (3-04 – Ms. Darnell’s Homeroom)</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Unit 1 Lesson 2 cont. </a:t>
            </a:r>
            <a:r>
              <a:rPr lang="en-US" sz="1400" dirty="0">
                <a:solidFill>
                  <a:schemeClr val="dk1"/>
                </a:solidFill>
                <a:latin typeface="Century Gothic" panose="020B0502020202020204" pitchFamily="34" charset="0"/>
                <a:ea typeface="Calibri"/>
                <a:cs typeface="Calibri"/>
                <a:sym typeface="Calibri"/>
              </a:rPr>
              <a:t>– Properties of States of Matter</a:t>
            </a:r>
          </a:p>
          <a:p>
            <a:pPr lvl="0">
              <a:buClr>
                <a:srgbClr val="000000"/>
              </a:buClr>
              <a:buSzPts val="1400"/>
            </a:pPr>
            <a:r>
              <a:rPr lang="en-US" sz="1400" dirty="0">
                <a:solidFill>
                  <a:schemeClr val="dk1"/>
                </a:solidFill>
                <a:latin typeface="Century Gothic" panose="020B0502020202020204" pitchFamily="34" charset="0"/>
                <a:ea typeface="Calibri"/>
                <a:cs typeface="Calibri"/>
                <a:sym typeface="Calibri"/>
              </a:rPr>
              <a:t>Quiz Wednesday, Sept. 14</a:t>
            </a:r>
            <a:r>
              <a:rPr lang="en-US" sz="1400" baseline="30000" dirty="0">
                <a:solidFill>
                  <a:schemeClr val="dk1"/>
                </a:solidFill>
                <a:latin typeface="Century Gothic" panose="020B0502020202020204" pitchFamily="34" charset="0"/>
                <a:ea typeface="Calibri"/>
                <a:cs typeface="Calibri"/>
                <a:sym typeface="Calibri"/>
              </a:rPr>
              <a:t>th</a:t>
            </a:r>
            <a:r>
              <a:rPr lang="en-US" sz="1400" dirty="0">
                <a:solidFill>
                  <a:schemeClr val="dk1"/>
                </a:solidFill>
                <a:latin typeface="Century Gothic" panose="020B0502020202020204" pitchFamily="34" charset="0"/>
                <a:ea typeface="Calibri"/>
                <a:cs typeface="Calibri"/>
                <a:sym typeface="Calibri"/>
              </a:rPr>
              <a:t> – open notes (can use science journals we create in class)</a:t>
            </a:r>
          </a:p>
          <a:p>
            <a:pPr lvl="0">
              <a:buClr>
                <a:srgbClr val="000000"/>
              </a:buClr>
              <a:buSzPts val="1400"/>
            </a:pPr>
            <a:endParaRPr lang="en-US" sz="1400" dirty="0">
              <a:solidFill>
                <a:schemeClr val="dk1"/>
              </a:solidFill>
              <a:latin typeface="Century Gothic" panose="020B0502020202020204" pitchFamily="34" charset="0"/>
              <a:ea typeface="Calibri"/>
              <a:cs typeface="Calibri"/>
              <a:sym typeface="Calibri"/>
            </a:endParaRP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Lesson 3: </a:t>
            </a:r>
            <a:r>
              <a:rPr lang="en-US" sz="1400" dirty="0">
                <a:solidFill>
                  <a:schemeClr val="dk1"/>
                </a:solidFill>
                <a:latin typeface="Century Gothic" panose="020B0502020202020204" pitchFamily="34" charset="0"/>
                <a:ea typeface="Calibri"/>
                <a:cs typeface="Calibri"/>
                <a:sym typeface="Calibri"/>
              </a:rPr>
              <a:t> </a:t>
            </a:r>
          </a:p>
          <a:p>
            <a:pPr lvl="0">
              <a:buClr>
                <a:srgbClr val="000000"/>
              </a:buClr>
              <a:buSzPts val="1400"/>
            </a:pPr>
            <a:r>
              <a:rPr lang="en-US" sz="1400" i="1" u="sng" dirty="0">
                <a:solidFill>
                  <a:schemeClr val="dk1"/>
                </a:solidFill>
                <a:latin typeface="Century Gothic" panose="020B0502020202020204" pitchFamily="34" charset="0"/>
                <a:ea typeface="Calibri"/>
                <a:cs typeface="Calibri"/>
                <a:sym typeface="Calibri"/>
              </a:rPr>
              <a:t>Chemical and</a:t>
            </a:r>
          </a:p>
          <a:p>
            <a:pPr lvl="0">
              <a:buClr>
                <a:srgbClr val="000000"/>
              </a:buClr>
              <a:buSzPts val="1400"/>
            </a:pPr>
            <a:r>
              <a:rPr lang="en-US" sz="1400" i="1" u="sng" dirty="0">
                <a:solidFill>
                  <a:schemeClr val="dk1"/>
                </a:solidFill>
                <a:latin typeface="Century Gothic" panose="020B0502020202020204" pitchFamily="34" charset="0"/>
                <a:ea typeface="Calibri"/>
                <a:cs typeface="Calibri"/>
                <a:sym typeface="Calibri"/>
              </a:rPr>
              <a:t>Physical Changes</a:t>
            </a:r>
          </a:p>
          <a:p>
            <a:pPr lvl="0">
              <a:buClr>
                <a:srgbClr val="000000"/>
              </a:buClr>
              <a:buSzPts val="1400"/>
            </a:pPr>
            <a:r>
              <a:rPr lang="en-US" sz="1400" dirty="0">
                <a:solidFill>
                  <a:schemeClr val="dk1"/>
                </a:solidFill>
                <a:latin typeface="Century Gothic" panose="020B0502020202020204" pitchFamily="34" charset="0"/>
                <a:ea typeface="Calibri"/>
                <a:cs typeface="Calibri"/>
                <a:sym typeface="Calibri"/>
              </a:rPr>
              <a:t>Quiz next week</a:t>
            </a:r>
          </a:p>
        </p:txBody>
      </p:sp>
      <p:sp>
        <p:nvSpPr>
          <p:cNvPr id="9" name="TextBox 8">
            <a:extLst>
              <a:ext uri="{FF2B5EF4-FFF2-40B4-BE49-F238E27FC236}">
                <a16:creationId xmlns:a16="http://schemas.microsoft.com/office/drawing/2014/main" id="{0113FF5A-33E2-C90C-DB12-E3C1D64D0D52}"/>
              </a:ext>
            </a:extLst>
          </p:cNvPr>
          <p:cNvSpPr txBox="1"/>
          <p:nvPr/>
        </p:nvSpPr>
        <p:spPr>
          <a:xfrm>
            <a:off x="2761943" y="3615875"/>
            <a:ext cx="2170198" cy="3293209"/>
          </a:xfrm>
          <a:prstGeom prst="rect">
            <a:avLst/>
          </a:prstGeom>
          <a:noFill/>
        </p:spPr>
        <p:txBody>
          <a:bodyPr wrap="square" rtlCol="0">
            <a:spAutoFit/>
          </a:bodyPr>
          <a:lstStyle/>
          <a:p>
            <a:pPr lvl="0">
              <a:buClr>
                <a:srgbClr val="000000"/>
              </a:buClr>
              <a:buSzPts val="1400"/>
            </a:pPr>
            <a:endParaRPr lang="en-US" sz="1400" dirty="0">
              <a:solidFill>
                <a:schemeClr val="dk1"/>
              </a:solidFill>
              <a:latin typeface="Century Gothic" panose="020B0502020202020204" pitchFamily="34" charset="0"/>
              <a:ea typeface="Arial"/>
              <a:cs typeface="Calibri"/>
              <a:sym typeface="Calibri"/>
            </a:endParaRPr>
          </a:p>
          <a:p>
            <a:pPr lvl="0">
              <a:buClr>
                <a:srgbClr val="000000"/>
              </a:buClr>
              <a:buSzPts val="1400"/>
            </a:pPr>
            <a:r>
              <a:rPr lang="en-US" sz="1400" b="1" dirty="0">
                <a:solidFill>
                  <a:srgbClr val="000000"/>
                </a:solidFill>
                <a:latin typeface="Century Gothic" panose="020B0502020202020204" pitchFamily="34" charset="0"/>
                <a:ea typeface="Arial"/>
                <a:cs typeface="Arial"/>
                <a:sym typeface="Arial"/>
              </a:rPr>
              <a:t>Homework:</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u="sng" dirty="0">
                <a:solidFill>
                  <a:srgbClr val="000000"/>
                </a:solidFill>
                <a:latin typeface="Century Gothic" panose="020B0502020202020204" pitchFamily="34" charset="0"/>
                <a:ea typeface="Arial"/>
                <a:cs typeface="Arial"/>
                <a:sym typeface="Arial"/>
              </a:rPr>
              <a:t>Math:  </a:t>
            </a:r>
            <a:r>
              <a:rPr lang="en-US" sz="1400" dirty="0">
                <a:solidFill>
                  <a:srgbClr val="000000"/>
                </a:solidFill>
                <a:latin typeface="Century Gothic" panose="020B0502020202020204" pitchFamily="34" charset="0"/>
                <a:ea typeface="Arial"/>
                <a:cs typeface="Arial"/>
                <a:sym typeface="Arial"/>
              </a:rPr>
              <a:t>packets are due on Friday.  Students may turn them in early throughout the week.</a:t>
            </a:r>
          </a:p>
          <a:p>
            <a:pPr lvl="0">
              <a:buClr>
                <a:srgbClr val="000000"/>
              </a:buClr>
              <a:buSzPts val="1400"/>
            </a:pP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endParaRPr lang="en-US" sz="1200" u="sng"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	</a:t>
            </a:r>
            <a:r>
              <a:rPr lang="en-US" sz="1200" u="sng" dirty="0">
                <a:solidFill>
                  <a:srgbClr val="000000"/>
                </a:solidFill>
                <a:latin typeface="Century Gothic" panose="020B0502020202020204" pitchFamily="34" charset="0"/>
                <a:ea typeface="Arial"/>
                <a:cs typeface="Arial"/>
                <a:sym typeface="Arial"/>
              </a:rPr>
              <a:t>Science:  3-04 </a:t>
            </a: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		</a:t>
            </a:r>
            <a:r>
              <a:rPr lang="en-US" sz="1200" u="sng" dirty="0">
                <a:solidFill>
                  <a:srgbClr val="000000"/>
                </a:solidFill>
                <a:latin typeface="Century Gothic" panose="020B0502020202020204" pitchFamily="34" charset="0"/>
                <a:ea typeface="Arial"/>
                <a:cs typeface="Arial"/>
                <a:sym typeface="Arial"/>
              </a:rPr>
              <a:t>Darnell’s class</a:t>
            </a:r>
          </a:p>
          <a:p>
            <a:pPr lvl="0">
              <a:buClr>
                <a:srgbClr val="000000"/>
              </a:buClr>
              <a:buSzPts val="1400"/>
            </a:pPr>
            <a:endParaRPr lang="en-US" sz="1200" u="sng"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	Science 	homework is one </a:t>
            </a: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	page.  It is also due </a:t>
            </a:r>
          </a:p>
          <a:p>
            <a:pPr lvl="0">
              <a:buClr>
                <a:srgbClr val="000000"/>
              </a:buClr>
              <a:buSzPts val="1400"/>
            </a:pPr>
            <a:r>
              <a:rPr lang="en-US" sz="1200" dirty="0">
                <a:solidFill>
                  <a:srgbClr val="000000"/>
                </a:solidFill>
                <a:latin typeface="Century Gothic" panose="020B0502020202020204" pitchFamily="34" charset="0"/>
                <a:ea typeface="Arial"/>
                <a:cs typeface="Arial"/>
                <a:sym typeface="Arial"/>
              </a:rPr>
              <a:t>	Friday.</a:t>
            </a:r>
          </a:p>
        </p:txBody>
      </p:sp>
      <p:sp>
        <p:nvSpPr>
          <p:cNvPr id="10" name="TextBox 9">
            <a:extLst>
              <a:ext uri="{FF2B5EF4-FFF2-40B4-BE49-F238E27FC236}">
                <a16:creationId xmlns:a16="http://schemas.microsoft.com/office/drawing/2014/main" id="{CC4D2307-C011-FB70-7845-A8C8FA88468E}"/>
              </a:ext>
            </a:extLst>
          </p:cNvPr>
          <p:cNvSpPr txBox="1"/>
          <p:nvPr/>
        </p:nvSpPr>
        <p:spPr>
          <a:xfrm>
            <a:off x="2761943" y="8770227"/>
            <a:ext cx="4688327" cy="1169551"/>
          </a:xfrm>
          <a:prstGeom prst="rect">
            <a:avLst/>
          </a:prstGeom>
          <a:noFill/>
        </p:spPr>
        <p:txBody>
          <a:bodyPr wrap="square" rtlCol="0">
            <a:spAutoFit/>
          </a:bodyPr>
          <a:lstStyle/>
          <a:p>
            <a:pPr lvl="0">
              <a:buClr>
                <a:srgbClr val="000000"/>
              </a:buClr>
              <a:buSzPts val="1400"/>
            </a:pPr>
            <a:r>
              <a:rPr lang="en-US" sz="1400" b="1" u="sng" dirty="0">
                <a:solidFill>
                  <a:schemeClr val="dk1"/>
                </a:solidFill>
                <a:latin typeface="Century Gothic" panose="020B0502020202020204" pitchFamily="34" charset="0"/>
                <a:ea typeface="Calibri"/>
                <a:cs typeface="Calibri"/>
                <a:sym typeface="Calibri"/>
              </a:rPr>
              <a:t>Lunch with your Grandparents!</a:t>
            </a:r>
            <a:r>
              <a:rPr lang="en-US" sz="1400" dirty="0">
                <a:solidFill>
                  <a:schemeClr val="dk1"/>
                </a:solidFill>
                <a:latin typeface="Century Gothic" panose="020B0502020202020204" pitchFamily="34" charset="0"/>
                <a:ea typeface="Calibri"/>
                <a:cs typeface="Calibri"/>
                <a:sym typeface="Calibri"/>
              </a:rPr>
              <a:t> </a:t>
            </a:r>
          </a:p>
          <a:p>
            <a:pPr lvl="0">
              <a:buClr>
                <a:srgbClr val="000000"/>
              </a:buClr>
              <a:buSzPts val="1400"/>
            </a:pPr>
            <a:r>
              <a:rPr lang="en-US" sz="1400" dirty="0">
                <a:solidFill>
                  <a:schemeClr val="dk1"/>
                </a:solidFill>
                <a:latin typeface="Century Gothic" panose="020B0502020202020204" pitchFamily="34" charset="0"/>
                <a:ea typeface="Calibri"/>
                <a:cs typeface="Calibri"/>
                <a:sym typeface="Calibri"/>
              </a:rPr>
              <a:t>Lunch for 3</a:t>
            </a:r>
            <a:r>
              <a:rPr lang="en-US" sz="1400" baseline="30000" dirty="0">
                <a:solidFill>
                  <a:schemeClr val="dk1"/>
                </a:solidFill>
                <a:latin typeface="Century Gothic" panose="020B0502020202020204" pitchFamily="34" charset="0"/>
                <a:ea typeface="Calibri"/>
                <a:cs typeface="Calibri"/>
                <a:sym typeface="Calibri"/>
              </a:rPr>
              <a:t>rd</a:t>
            </a:r>
            <a:r>
              <a:rPr lang="en-US" sz="1400" dirty="0">
                <a:solidFill>
                  <a:schemeClr val="dk1"/>
                </a:solidFill>
                <a:latin typeface="Century Gothic" panose="020B0502020202020204" pitchFamily="34" charset="0"/>
                <a:ea typeface="Calibri"/>
                <a:cs typeface="Calibri"/>
                <a:sym typeface="Calibri"/>
              </a:rPr>
              <a:t> Grade is moved to </a:t>
            </a:r>
            <a:r>
              <a:rPr lang="en-US" sz="1400" b="1" dirty="0">
                <a:solidFill>
                  <a:schemeClr val="dk1"/>
                </a:solidFill>
                <a:latin typeface="Century Gothic" panose="020B0502020202020204" pitchFamily="34" charset="0"/>
                <a:ea typeface="Calibri"/>
                <a:cs typeface="Calibri"/>
                <a:sym typeface="Calibri"/>
              </a:rPr>
              <a:t>10:30 am </a:t>
            </a:r>
            <a:r>
              <a:rPr lang="en-US" sz="1400" dirty="0">
                <a:solidFill>
                  <a:schemeClr val="dk1"/>
                </a:solidFill>
                <a:latin typeface="Century Gothic" panose="020B0502020202020204" pitchFamily="34" charset="0"/>
                <a:ea typeface="Calibri"/>
                <a:cs typeface="Calibri"/>
                <a:sym typeface="Calibri"/>
              </a:rPr>
              <a:t>on </a:t>
            </a:r>
            <a:r>
              <a:rPr lang="en-US" sz="1400" i="1" u="sng" dirty="0">
                <a:solidFill>
                  <a:schemeClr val="dk1"/>
                </a:solidFill>
                <a:latin typeface="Century Gothic" panose="020B0502020202020204" pitchFamily="34" charset="0"/>
                <a:ea typeface="Calibri"/>
                <a:cs typeface="Calibri"/>
                <a:sym typeface="Calibri"/>
              </a:rPr>
              <a:t>Wednesday only</a:t>
            </a:r>
            <a:r>
              <a:rPr lang="en-US" sz="1400" dirty="0">
                <a:solidFill>
                  <a:schemeClr val="dk1"/>
                </a:solidFill>
                <a:latin typeface="Century Gothic" panose="020B0502020202020204" pitchFamily="34" charset="0"/>
                <a:ea typeface="Calibri"/>
                <a:cs typeface="Calibri"/>
                <a:sym typeface="Calibri"/>
              </a:rPr>
              <a:t>!  This is the day scheduled for grandparents to come eat with your 3</a:t>
            </a:r>
            <a:r>
              <a:rPr lang="en-US" sz="1400" baseline="30000" dirty="0">
                <a:solidFill>
                  <a:schemeClr val="dk1"/>
                </a:solidFill>
                <a:latin typeface="Century Gothic" panose="020B0502020202020204" pitchFamily="34" charset="0"/>
                <a:ea typeface="Calibri"/>
                <a:cs typeface="Calibri"/>
                <a:sym typeface="Calibri"/>
              </a:rPr>
              <a:t>rd</a:t>
            </a:r>
            <a:r>
              <a:rPr lang="en-US" sz="1400" dirty="0">
                <a:solidFill>
                  <a:schemeClr val="dk1"/>
                </a:solidFill>
                <a:latin typeface="Century Gothic" panose="020B0502020202020204" pitchFamily="34" charset="0"/>
                <a:ea typeface="Calibri"/>
                <a:cs typeface="Calibri"/>
                <a:sym typeface="Calibri"/>
              </a:rPr>
              <a:t> grader!</a:t>
            </a:r>
          </a:p>
          <a:p>
            <a:pPr lvl="0">
              <a:buClr>
                <a:srgbClr val="000000"/>
              </a:buClr>
              <a:buSzPts val="1400"/>
            </a:pPr>
            <a:endParaRPr lang="en-US" sz="1400" dirty="0">
              <a:solidFill>
                <a:schemeClr val="dk1"/>
              </a:solidFill>
              <a:latin typeface="Century Gothic" panose="020B0502020202020204" pitchFamily="34" charset="0"/>
              <a:ea typeface="Arial"/>
              <a:cs typeface="Calibri"/>
              <a:sym typeface="Calibri"/>
            </a:endParaRPr>
          </a:p>
        </p:txBody>
      </p:sp>
      <p:sp>
        <p:nvSpPr>
          <p:cNvPr id="11" name="TextBox 10">
            <a:extLst>
              <a:ext uri="{FF2B5EF4-FFF2-40B4-BE49-F238E27FC236}">
                <a16:creationId xmlns:a16="http://schemas.microsoft.com/office/drawing/2014/main" id="{6ABA7C40-BED0-0B2D-829D-B6CA6A840EEA}"/>
              </a:ext>
            </a:extLst>
          </p:cNvPr>
          <p:cNvSpPr txBox="1"/>
          <p:nvPr/>
        </p:nvSpPr>
        <p:spPr>
          <a:xfrm>
            <a:off x="5731329" y="7814812"/>
            <a:ext cx="1718941" cy="646331"/>
          </a:xfrm>
          <a:prstGeom prst="rect">
            <a:avLst/>
          </a:prstGeom>
          <a:noFill/>
        </p:spPr>
        <p:txBody>
          <a:bodyPr wrap="square" rtlCol="0">
            <a:spAutoFit/>
          </a:bodyPr>
          <a:lstStyle/>
          <a:p>
            <a:r>
              <a:rPr lang="en-US" dirty="0">
                <a:latin typeface="Century Gothic" panose="020B0502020202020204" pitchFamily="34" charset="0"/>
              </a:rPr>
              <a:t>Wednesday, Sept. 14, 2022</a:t>
            </a:r>
          </a:p>
        </p:txBody>
      </p:sp>
    </p:spTree>
    <p:extLst>
      <p:ext uri="{BB962C8B-B14F-4D97-AF65-F5344CB8AC3E}">
        <p14:creationId xmlns:p14="http://schemas.microsoft.com/office/powerpoint/2010/main" val="2254233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EF1A8-9873-2A4D-47D2-7CFE412480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7" y="2"/>
            <a:ext cx="7713826" cy="10210800"/>
          </a:xfrm>
          <a:prstGeom prst="rect">
            <a:avLst/>
          </a:prstGeom>
        </p:spPr>
      </p:pic>
      <p:sp>
        <p:nvSpPr>
          <p:cNvPr id="3" name="Google Shape;97;gf5d121f8f5_0_0">
            <a:extLst>
              <a:ext uri="{FF2B5EF4-FFF2-40B4-BE49-F238E27FC236}">
                <a16:creationId xmlns:a16="http://schemas.microsoft.com/office/drawing/2014/main" id="{83E8B07B-F3E3-3F24-2D3B-8903FE65BE36}"/>
              </a:ext>
            </a:extLst>
          </p:cNvPr>
          <p:cNvSpPr txBox="1"/>
          <p:nvPr/>
        </p:nvSpPr>
        <p:spPr>
          <a:xfrm>
            <a:off x="1655959" y="582461"/>
            <a:ext cx="4757257"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Chalkduster" panose="03050602040202020205" pitchFamily="66" charset="77"/>
                <a:ea typeface="Architects Daughter"/>
                <a:cs typeface="AkayaTelivigala" pitchFamily="2" charset="77"/>
                <a:sym typeface="Architects Daughter"/>
              </a:rPr>
              <a:t>Week of Sept. 6-9, 2022</a:t>
            </a:r>
            <a:endParaRPr sz="2000" b="1" dirty="0">
              <a:latin typeface="Chalkduster" panose="03050602040202020205" pitchFamily="66" charset="77"/>
              <a:ea typeface="Architects Daughter"/>
              <a:cs typeface="AkayaTelivigala" pitchFamily="2" charset="77"/>
              <a:sym typeface="Architects Daughter"/>
            </a:endParaRPr>
          </a:p>
        </p:txBody>
      </p:sp>
      <p:sp>
        <p:nvSpPr>
          <p:cNvPr id="4" name="TextBox 3">
            <a:extLst>
              <a:ext uri="{FF2B5EF4-FFF2-40B4-BE49-F238E27FC236}">
                <a16:creationId xmlns:a16="http://schemas.microsoft.com/office/drawing/2014/main" id="{30FAE109-BF6E-C106-A721-B1BE42C4FF56}"/>
              </a:ext>
            </a:extLst>
          </p:cNvPr>
          <p:cNvSpPr txBox="1"/>
          <p:nvPr/>
        </p:nvSpPr>
        <p:spPr>
          <a:xfrm>
            <a:off x="265290" y="3526069"/>
            <a:ext cx="2209296" cy="4422749"/>
          </a:xfrm>
          <a:prstGeom prst="rect">
            <a:avLst/>
          </a:prstGeom>
          <a:noFill/>
        </p:spPr>
        <p:txBody>
          <a:bodyPr wrap="square" rtlCol="0">
            <a:spAutoFit/>
          </a:bodyPr>
          <a:lstStyle/>
          <a:p>
            <a:pPr lvl="0">
              <a:buClr>
                <a:srgbClr val="000000"/>
              </a:buClr>
              <a:buSzPts val="1400"/>
            </a:pPr>
            <a:r>
              <a:rPr lang="en-US" sz="1200" b="1" u="sng" dirty="0">
                <a:solidFill>
                  <a:schemeClr val="dk1"/>
                </a:solidFill>
                <a:latin typeface="Century Gothic" panose="020B0502020202020204" pitchFamily="34" charset="0"/>
                <a:ea typeface="Calibri"/>
                <a:cs typeface="Calibri"/>
                <a:sym typeface="Calibri"/>
              </a:rPr>
              <a:t>Math</a:t>
            </a:r>
            <a:r>
              <a:rPr lang="en-US" sz="1200" dirty="0">
                <a:solidFill>
                  <a:schemeClr val="dk1"/>
                </a:solidFill>
                <a:latin typeface="Century Gothic" panose="020B0502020202020204" pitchFamily="34" charset="0"/>
                <a:ea typeface="Calibri"/>
                <a:cs typeface="Calibri"/>
                <a:sym typeface="Calibri"/>
              </a:rPr>
              <a:t>:  </a:t>
            </a:r>
            <a:r>
              <a:rPr lang="en-US" sz="1200" i="1" dirty="0">
                <a:solidFill>
                  <a:schemeClr val="dk1"/>
                </a:solidFill>
                <a:latin typeface="Century Gothic" panose="020B0502020202020204" pitchFamily="34" charset="0"/>
                <a:ea typeface="Calibri"/>
                <a:cs typeface="Calibri"/>
                <a:sym typeface="Calibri"/>
              </a:rPr>
              <a:t>Module 1 - Properties of Multiplication and Division and Solving Problems with Units 2-5 and 10.</a:t>
            </a:r>
            <a:endParaRPr lang="en-US" sz="1200" dirty="0">
              <a:solidFill>
                <a:schemeClr val="dk1"/>
              </a:solidFill>
              <a:latin typeface="Century Gothic" panose="020B0502020202020204" pitchFamily="34" charset="0"/>
              <a:ea typeface="Calibri"/>
              <a:cs typeface="Calibri"/>
              <a:sym typeface="Calibri"/>
            </a:endParaRP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Monday</a:t>
            </a:r>
            <a:r>
              <a:rPr lang="en-US" sz="1200" dirty="0">
                <a:solidFill>
                  <a:schemeClr val="dk1"/>
                </a:solidFill>
                <a:latin typeface="Century Gothic" panose="020B0502020202020204" pitchFamily="34" charset="0"/>
                <a:ea typeface="Calibri"/>
                <a:cs typeface="Calibri"/>
                <a:sym typeface="Calibri"/>
              </a:rPr>
              <a:t> – No School</a:t>
            </a:r>
            <a:endParaRPr lang="en-US" sz="1200" dirty="0">
              <a:solidFill>
                <a:srgbClr val="000000"/>
              </a:solidFill>
              <a:latin typeface="Century Gothic" panose="020B0502020202020204" pitchFamily="34" charset="0"/>
              <a:ea typeface="Arial"/>
              <a:cs typeface="Arial"/>
              <a:sym typeface="Arial"/>
            </a:endParaRPr>
          </a:p>
          <a:p>
            <a:pPr lvl="0">
              <a:lnSpc>
                <a:spcPct val="115000"/>
              </a:lnSpc>
              <a:buClr>
                <a:schemeClr val="dk1"/>
              </a:buClr>
              <a:buSzPts val="1100"/>
            </a:pPr>
            <a:r>
              <a:rPr lang="en-US" sz="1200" b="1" dirty="0">
                <a:solidFill>
                  <a:schemeClr val="dk1"/>
                </a:solidFill>
                <a:latin typeface="Century Gothic" panose="020B0502020202020204" pitchFamily="34" charset="0"/>
                <a:ea typeface="Calibri"/>
                <a:cs typeface="Calibri"/>
                <a:sym typeface="Calibri"/>
              </a:rPr>
              <a:t>Tuesday</a:t>
            </a:r>
            <a:r>
              <a:rPr lang="en-US" sz="1200" dirty="0">
                <a:solidFill>
                  <a:schemeClr val="dk1"/>
                </a:solidFill>
                <a:latin typeface="Century Gothic" panose="020B0502020202020204" pitchFamily="34" charset="0"/>
                <a:ea typeface="Calibri"/>
                <a:cs typeface="Calibri"/>
                <a:sym typeface="Calibri"/>
              </a:rPr>
              <a:t> – </a:t>
            </a:r>
            <a:r>
              <a:rPr lang="en-US" sz="1200" dirty="0">
                <a:solidFill>
                  <a:schemeClr val="dk1"/>
                </a:solidFill>
                <a:latin typeface="Century Gothic"/>
                <a:ea typeface="Century Gothic"/>
                <a:cs typeface="Century Gothic"/>
                <a:sym typeface="Century Gothic"/>
              </a:rPr>
              <a:t>Lesson 11 – Model division as the unknown.</a:t>
            </a:r>
          </a:p>
          <a:p>
            <a:pPr>
              <a:buClr>
                <a:srgbClr val="000000"/>
              </a:buClr>
              <a:buSzPts val="1400"/>
            </a:pPr>
            <a:r>
              <a:rPr lang="en-US" sz="1200" b="1" dirty="0">
                <a:solidFill>
                  <a:schemeClr val="dk1"/>
                </a:solidFill>
                <a:latin typeface="Century Gothic" panose="020B0502020202020204" pitchFamily="34" charset="0"/>
                <a:ea typeface="Calibri"/>
                <a:cs typeface="Calibri"/>
                <a:sym typeface="Calibri"/>
              </a:rPr>
              <a:t>Wednesday</a:t>
            </a:r>
            <a:r>
              <a:rPr lang="en-US" sz="1200" dirty="0">
                <a:solidFill>
                  <a:schemeClr val="dk1"/>
                </a:solidFill>
                <a:latin typeface="Century Gothic" panose="020B0502020202020204" pitchFamily="34" charset="0"/>
                <a:ea typeface="Calibri"/>
                <a:cs typeface="Calibri"/>
                <a:sym typeface="Calibri"/>
              </a:rPr>
              <a:t> –</a:t>
            </a:r>
            <a:r>
              <a:rPr lang="en-US" sz="1200" dirty="0">
                <a:solidFill>
                  <a:schemeClr val="dk1"/>
                </a:solidFill>
                <a:latin typeface="Century Gothic"/>
                <a:ea typeface="Century Gothic"/>
                <a:cs typeface="Century Gothic"/>
                <a:sym typeface="Century Gothic"/>
              </a:rPr>
              <a:t>Lesson 12 &amp; 13 – Interpret the quotient as the number of objects in each group using units of 2 and 3.</a:t>
            </a:r>
            <a:endParaRPr lang="en-US" sz="1200" dirty="0">
              <a:solidFill>
                <a:schemeClr val="dk1"/>
              </a:solidFill>
              <a:latin typeface="Century Gothic" panose="020B0502020202020204" pitchFamily="34" charset="0"/>
              <a:ea typeface="Calibri"/>
              <a:cs typeface="Calibri"/>
              <a:sym typeface="Calibri"/>
            </a:endParaRPr>
          </a:p>
          <a:p>
            <a:pPr>
              <a:buClr>
                <a:srgbClr val="000000"/>
              </a:buClr>
              <a:buSzPts val="1400"/>
            </a:pPr>
            <a:r>
              <a:rPr lang="en-US" sz="1200" dirty="0">
                <a:solidFill>
                  <a:schemeClr val="dk1"/>
                </a:solidFill>
                <a:latin typeface="Century Gothic" panose="020B0502020202020204" pitchFamily="34" charset="0"/>
                <a:ea typeface="Calibri"/>
                <a:cs typeface="Calibri"/>
                <a:sym typeface="Calibri"/>
              </a:rPr>
              <a:t> </a:t>
            </a:r>
            <a:r>
              <a:rPr lang="en-US" sz="1200" b="1" dirty="0">
                <a:solidFill>
                  <a:schemeClr val="dk1"/>
                </a:solidFill>
                <a:latin typeface="Century Gothic" panose="020B0502020202020204" pitchFamily="34" charset="0"/>
                <a:ea typeface="Calibri"/>
                <a:cs typeface="Calibri"/>
                <a:sym typeface="Calibri"/>
              </a:rPr>
              <a:t>Thursday</a:t>
            </a:r>
            <a:r>
              <a:rPr lang="en-US" sz="1200" dirty="0">
                <a:solidFill>
                  <a:schemeClr val="dk1"/>
                </a:solidFill>
                <a:latin typeface="Century Gothic" panose="020B0502020202020204" pitchFamily="34" charset="0"/>
                <a:ea typeface="Calibri"/>
                <a:cs typeface="Calibri"/>
                <a:sym typeface="Calibri"/>
              </a:rPr>
              <a:t> - </a:t>
            </a:r>
            <a:r>
              <a:rPr lang="en-US" sz="1200" dirty="0">
                <a:solidFill>
                  <a:schemeClr val="dk1"/>
                </a:solidFill>
                <a:latin typeface="Century Gothic"/>
                <a:ea typeface="Century Gothic"/>
                <a:cs typeface="Century Gothic"/>
                <a:sym typeface="Century Gothic"/>
              </a:rPr>
              <a:t>Lesson 14 – Skip-count objects in models to build fluency with multiplication facts using units of 4.</a:t>
            </a:r>
          </a:p>
          <a:p>
            <a:pPr>
              <a:buClr>
                <a:srgbClr val="000000"/>
              </a:buClr>
              <a:buSzPts val="1400"/>
            </a:pPr>
            <a:r>
              <a:rPr lang="en-US" sz="1200" b="1" dirty="0">
                <a:solidFill>
                  <a:schemeClr val="dk1"/>
                </a:solidFill>
                <a:latin typeface="Century Gothic" panose="020B0502020202020204" pitchFamily="34" charset="0"/>
                <a:ea typeface="Calibri"/>
                <a:cs typeface="Calibri"/>
                <a:sym typeface="Calibri"/>
              </a:rPr>
              <a:t>Friday</a:t>
            </a:r>
            <a:r>
              <a:rPr lang="en-US" sz="1200" dirty="0">
                <a:solidFill>
                  <a:schemeClr val="dk1"/>
                </a:solidFill>
                <a:latin typeface="Century Gothic" panose="020B0502020202020204" pitchFamily="34" charset="0"/>
                <a:ea typeface="Calibri"/>
                <a:cs typeface="Calibri"/>
                <a:sym typeface="Calibri"/>
              </a:rPr>
              <a:t> – </a:t>
            </a:r>
            <a:r>
              <a:rPr lang="en-US" sz="1200" dirty="0">
                <a:solidFill>
                  <a:schemeClr val="dk1"/>
                </a:solidFill>
                <a:latin typeface="Century Gothic"/>
                <a:ea typeface="Century Gothic"/>
                <a:cs typeface="Century Gothic"/>
                <a:sym typeface="Century Gothic"/>
              </a:rPr>
              <a:t>Lesson 15 – Relate arrays to tape diagrams to model the commutative property of multiplication.</a:t>
            </a:r>
          </a:p>
        </p:txBody>
      </p:sp>
      <p:sp>
        <p:nvSpPr>
          <p:cNvPr id="5" name="TextBox 4">
            <a:extLst>
              <a:ext uri="{FF2B5EF4-FFF2-40B4-BE49-F238E27FC236}">
                <a16:creationId xmlns:a16="http://schemas.microsoft.com/office/drawing/2014/main" id="{184E3292-6597-D789-DBD1-F144126C8C02}"/>
              </a:ext>
            </a:extLst>
          </p:cNvPr>
          <p:cNvSpPr txBox="1"/>
          <p:nvPr/>
        </p:nvSpPr>
        <p:spPr>
          <a:xfrm>
            <a:off x="5242370" y="3526069"/>
            <a:ext cx="2170198" cy="4308872"/>
          </a:xfrm>
          <a:prstGeom prst="rect">
            <a:avLst/>
          </a:prstGeom>
          <a:noFill/>
        </p:spPr>
        <p:txBody>
          <a:bodyPr wrap="square" rtlCol="0">
            <a:spAutoFit/>
          </a:bodyPr>
          <a:lstStyle/>
          <a:p>
            <a:pPr lvl="0">
              <a:buClr>
                <a:srgbClr val="000000"/>
              </a:buClr>
              <a:buSzPts val="1400"/>
            </a:pPr>
            <a:r>
              <a:rPr lang="en-US" sz="1400" b="1" u="sng" dirty="0">
                <a:solidFill>
                  <a:schemeClr val="dk1"/>
                </a:solidFill>
                <a:latin typeface="Century Gothic" panose="020B0502020202020204" pitchFamily="34" charset="0"/>
                <a:ea typeface="Calibri"/>
                <a:cs typeface="Calibri"/>
                <a:sym typeface="Calibri"/>
              </a:rPr>
              <a:t>Science</a:t>
            </a:r>
            <a:r>
              <a:rPr lang="en-US" sz="1400" dirty="0">
                <a:solidFill>
                  <a:schemeClr val="dk1"/>
                </a:solidFill>
                <a:latin typeface="Century Gothic" panose="020B0502020202020204" pitchFamily="34" charset="0"/>
                <a:ea typeface="Calibri"/>
                <a:cs typeface="Calibri"/>
                <a:sym typeface="Calibri"/>
              </a:rPr>
              <a:t> (3-03 – Ms. Dollar’s Homeroom)</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Unit 1 Lesson 2 </a:t>
            </a:r>
            <a:r>
              <a:rPr lang="en-US" sz="1400" dirty="0">
                <a:solidFill>
                  <a:schemeClr val="dk1"/>
                </a:solidFill>
                <a:latin typeface="Century Gothic" panose="020B0502020202020204" pitchFamily="34" charset="0"/>
                <a:ea typeface="Calibri"/>
                <a:cs typeface="Calibri"/>
                <a:sym typeface="Calibri"/>
              </a:rPr>
              <a:t>– Changes in States of Matter</a:t>
            </a:r>
          </a:p>
          <a:p>
            <a:pPr lvl="0">
              <a:buClr>
                <a:srgbClr val="000000"/>
              </a:buClr>
              <a:buSzPts val="1400"/>
            </a:pPr>
            <a:r>
              <a:rPr lang="en-US" sz="1400" dirty="0">
                <a:solidFill>
                  <a:schemeClr val="dk1"/>
                </a:solidFill>
                <a:latin typeface="Century Gothic" panose="020B0502020202020204" pitchFamily="34" charset="0"/>
                <a:ea typeface="Calibri"/>
                <a:cs typeface="Calibri"/>
                <a:sym typeface="Calibri"/>
              </a:rPr>
              <a:t>Quiz Friday, Sept. 9</a:t>
            </a:r>
            <a:r>
              <a:rPr lang="en-US" sz="1400" baseline="30000" dirty="0">
                <a:solidFill>
                  <a:schemeClr val="dk1"/>
                </a:solidFill>
                <a:latin typeface="Century Gothic" panose="020B0502020202020204" pitchFamily="34" charset="0"/>
                <a:ea typeface="Calibri"/>
                <a:cs typeface="Calibri"/>
                <a:sym typeface="Calibri"/>
              </a:rPr>
              <a:t>th</a:t>
            </a:r>
            <a:r>
              <a:rPr lang="en-US" sz="1400" dirty="0">
                <a:solidFill>
                  <a:schemeClr val="dk1"/>
                </a:solidFill>
                <a:latin typeface="Century Gothic" panose="020B0502020202020204" pitchFamily="34" charset="0"/>
                <a:ea typeface="Calibri"/>
                <a:cs typeface="Calibri"/>
                <a:sym typeface="Calibri"/>
              </a:rPr>
              <a:t> – open notes (can use science journals we create in class)</a:t>
            </a:r>
          </a:p>
          <a:p>
            <a:pPr lvl="0">
              <a:buClr>
                <a:srgbClr val="000000"/>
              </a:buClr>
              <a:buSzPts val="1400"/>
            </a:pPr>
            <a:endParaRPr lang="en-US" sz="1400" dirty="0">
              <a:solidFill>
                <a:schemeClr val="dk1"/>
              </a:solidFill>
              <a:latin typeface="Century Gothic" panose="020B0502020202020204" pitchFamily="34" charset="0"/>
              <a:ea typeface="Arial"/>
              <a:cs typeface="Calibri"/>
              <a:sym typeface="Calibri"/>
            </a:endParaRPr>
          </a:p>
          <a:p>
            <a:pPr lvl="0">
              <a:buClr>
                <a:srgbClr val="000000"/>
              </a:buClr>
              <a:buSzPts val="1400"/>
            </a:pPr>
            <a:r>
              <a:rPr lang="en-US" sz="1400" b="1" dirty="0">
                <a:solidFill>
                  <a:srgbClr val="000000"/>
                </a:solidFill>
                <a:latin typeface="Century Gothic" panose="020B0502020202020204" pitchFamily="34" charset="0"/>
                <a:ea typeface="Arial"/>
                <a:cs typeface="Arial"/>
                <a:sym typeface="Arial"/>
              </a:rPr>
              <a:t>Homework:</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u="sng" dirty="0">
                <a:solidFill>
                  <a:srgbClr val="000000"/>
                </a:solidFill>
                <a:latin typeface="Century Gothic" panose="020B0502020202020204" pitchFamily="34" charset="0"/>
                <a:ea typeface="Arial"/>
                <a:cs typeface="Arial"/>
                <a:sym typeface="Arial"/>
              </a:rPr>
              <a:t>Math:  </a:t>
            </a:r>
            <a:r>
              <a:rPr lang="en-US" sz="1400" dirty="0">
                <a:solidFill>
                  <a:srgbClr val="000000"/>
                </a:solidFill>
                <a:latin typeface="Century Gothic" panose="020B0502020202020204" pitchFamily="34" charset="0"/>
                <a:ea typeface="Arial"/>
                <a:cs typeface="Arial"/>
                <a:sym typeface="Arial"/>
              </a:rPr>
              <a:t>packets are due on Friday.  Students may turn them in early throughout the week.</a:t>
            </a:r>
          </a:p>
          <a:p>
            <a:pPr lvl="0">
              <a:buClr>
                <a:srgbClr val="000000"/>
              </a:buClr>
              <a:buSzPts val="1400"/>
            </a:pP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u="sng" dirty="0">
                <a:solidFill>
                  <a:srgbClr val="000000"/>
                </a:solidFill>
                <a:latin typeface="Century Gothic" panose="020B0502020202020204" pitchFamily="34" charset="0"/>
                <a:ea typeface="Arial"/>
                <a:cs typeface="Arial"/>
                <a:sym typeface="Arial"/>
              </a:rPr>
              <a:t>Science:  </a:t>
            </a:r>
            <a:r>
              <a:rPr lang="en-US" sz="1200" dirty="0">
                <a:solidFill>
                  <a:srgbClr val="000000"/>
                </a:solidFill>
                <a:latin typeface="Century Gothic" panose="020B0502020202020204" pitchFamily="34" charset="0"/>
                <a:ea typeface="Arial"/>
                <a:cs typeface="Arial"/>
                <a:sym typeface="Arial"/>
              </a:rPr>
              <a:t>Science homework is one page.  It is also due Friday.</a:t>
            </a:r>
          </a:p>
        </p:txBody>
      </p:sp>
      <p:sp>
        <p:nvSpPr>
          <p:cNvPr id="6" name="Google Shape;98;gf5d121f8f5_0_0">
            <a:extLst>
              <a:ext uri="{FF2B5EF4-FFF2-40B4-BE49-F238E27FC236}">
                <a16:creationId xmlns:a16="http://schemas.microsoft.com/office/drawing/2014/main" id="{ABC907A9-D214-C343-25FC-57E5867A2854}"/>
              </a:ext>
            </a:extLst>
          </p:cNvPr>
          <p:cNvSpPr txBox="1"/>
          <p:nvPr/>
        </p:nvSpPr>
        <p:spPr>
          <a:xfrm>
            <a:off x="2617699" y="7630830"/>
            <a:ext cx="4617289" cy="573973"/>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100" dirty="0">
                <a:solidFill>
                  <a:schemeClr val="dk1"/>
                </a:solidFill>
                <a:latin typeface="Architects Daughter"/>
                <a:ea typeface="Architects Daughter"/>
                <a:cs typeface="Architects Daughter"/>
                <a:sym typeface="Architects Daughter"/>
              </a:rPr>
              <a:t>Bring </a:t>
            </a:r>
            <a:r>
              <a:rPr lang="en-US" sz="1100" b="1" u="sng" dirty="0">
                <a:solidFill>
                  <a:schemeClr val="dk1"/>
                </a:solidFill>
                <a:latin typeface="Architects Daughter"/>
                <a:ea typeface="Architects Daughter"/>
                <a:cs typeface="Architects Daughter"/>
                <a:sym typeface="Architects Daughter"/>
              </a:rPr>
              <a:t>CHARGED</a:t>
            </a:r>
            <a:r>
              <a:rPr lang="en-US" sz="1100" dirty="0">
                <a:solidFill>
                  <a:schemeClr val="dk1"/>
                </a:solidFill>
                <a:latin typeface="Architects Daughter"/>
                <a:ea typeface="Architects Daughter"/>
                <a:cs typeface="Architects Daughter"/>
                <a:sym typeface="Architects Daughter"/>
              </a:rPr>
              <a:t> devices </a:t>
            </a:r>
            <a:r>
              <a:rPr lang="en-US" sz="1100" b="1" dirty="0">
                <a:solidFill>
                  <a:schemeClr val="dk1"/>
                </a:solidFill>
                <a:latin typeface="Architects Daughter"/>
                <a:ea typeface="Architects Daughter"/>
                <a:cs typeface="Architects Daughter"/>
                <a:sym typeface="Architects Daughter"/>
              </a:rPr>
              <a:t>daily.</a:t>
            </a:r>
            <a:r>
              <a:rPr lang="en-US" sz="1100" dirty="0">
                <a:solidFill>
                  <a:schemeClr val="dk1"/>
                </a:solidFill>
                <a:latin typeface="Architects Daughter"/>
                <a:ea typeface="Architects Daughter"/>
                <a:cs typeface="Architects Daughter"/>
                <a:sym typeface="Architects Daughter"/>
              </a:rPr>
              <a:t>.  We will begin using them </a:t>
            </a:r>
            <a:r>
              <a:rPr lang="en-US" sz="1100" b="1" u="sng" dirty="0">
                <a:solidFill>
                  <a:schemeClr val="dk1"/>
                </a:solidFill>
                <a:latin typeface="Architects Daughter"/>
                <a:ea typeface="Architects Daughter"/>
                <a:cs typeface="Architects Daughter"/>
                <a:sym typeface="Architects Daughter"/>
              </a:rPr>
              <a:t>every day</a:t>
            </a:r>
            <a:r>
              <a:rPr lang="en-US" sz="1100" dirty="0">
                <a:solidFill>
                  <a:schemeClr val="dk1"/>
                </a:solidFill>
                <a:latin typeface="Architects Daughter"/>
                <a:ea typeface="Architects Daughter"/>
                <a:cs typeface="Architects Daughter"/>
                <a:sym typeface="Architects Daughter"/>
              </a:rPr>
              <a:t>!!</a:t>
            </a:r>
            <a:endParaRPr sz="1100"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100" b="1" dirty="0">
                <a:solidFill>
                  <a:schemeClr val="dk1"/>
                </a:solidFill>
                <a:latin typeface="Architects Daughter"/>
                <a:ea typeface="Architects Daughter"/>
                <a:cs typeface="Architects Daughter"/>
                <a:sym typeface="Architects Daughter"/>
              </a:rPr>
              <a:t>WATER BOTTLES</a:t>
            </a:r>
            <a:r>
              <a:rPr lang="en-US" sz="1100" dirty="0">
                <a:solidFill>
                  <a:schemeClr val="dk1"/>
                </a:solidFill>
                <a:latin typeface="Architects Daughter"/>
                <a:ea typeface="Architects Daughter"/>
                <a:cs typeface="Architects Daughter"/>
                <a:sym typeface="Architects Daughter"/>
              </a:rPr>
              <a:t>:  Please bring a refillable water bottle each day. </a:t>
            </a:r>
            <a:endParaRPr sz="1100" dirty="0">
              <a:solidFill>
                <a:schemeClr val="dk1"/>
              </a:solidFill>
              <a:latin typeface="Architects Daughter"/>
              <a:ea typeface="Architects Daughter"/>
              <a:cs typeface="Architects Daughter"/>
              <a:sym typeface="Architects Daughter"/>
            </a:endParaRPr>
          </a:p>
        </p:txBody>
      </p:sp>
      <p:sp>
        <p:nvSpPr>
          <p:cNvPr id="7" name="Google Shape;96;gf5d121f8f5_0_0">
            <a:extLst>
              <a:ext uri="{FF2B5EF4-FFF2-40B4-BE49-F238E27FC236}">
                <a16:creationId xmlns:a16="http://schemas.microsoft.com/office/drawing/2014/main" id="{E8A99090-A8E1-7166-633D-A487007B7E74}"/>
              </a:ext>
            </a:extLst>
          </p:cNvPr>
          <p:cNvSpPr txBox="1"/>
          <p:nvPr/>
        </p:nvSpPr>
        <p:spPr>
          <a:xfrm>
            <a:off x="5024501" y="7969197"/>
            <a:ext cx="2468075" cy="18835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i="1" u="sng" dirty="0">
                <a:solidFill>
                  <a:schemeClr val="dk1"/>
                </a:solidFill>
                <a:latin typeface="Calibri"/>
                <a:ea typeface="Calibri"/>
                <a:cs typeface="Calibri"/>
                <a:sym typeface="Calibri"/>
              </a:rPr>
              <a:t>Important Dates:</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9/08 – Parent/Teacher Conferences 4-7pm</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9/14 Grandparents Day Lunch for 3</a:t>
            </a:r>
            <a:r>
              <a:rPr lang="en-US" sz="1200" baseline="30000" dirty="0">
                <a:solidFill>
                  <a:schemeClr val="dk1"/>
                </a:solidFill>
                <a:latin typeface="Calibri"/>
                <a:ea typeface="Calibri"/>
                <a:cs typeface="Calibri"/>
                <a:sym typeface="Calibri"/>
              </a:rPr>
              <a:t>rd</a:t>
            </a: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9/20 Watch Dogs Pizza/Mom’s Night Out</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9/23 Skate Night</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9/28 School Picture Day</a:t>
            </a:r>
          </a:p>
        </p:txBody>
      </p:sp>
      <p:sp>
        <p:nvSpPr>
          <p:cNvPr id="8" name="Google Shape;98;gf5d121f8f5_0_0">
            <a:extLst>
              <a:ext uri="{FF2B5EF4-FFF2-40B4-BE49-F238E27FC236}">
                <a16:creationId xmlns:a16="http://schemas.microsoft.com/office/drawing/2014/main" id="{D49B677E-C789-6D66-3AC0-BFAF426C708D}"/>
              </a:ext>
            </a:extLst>
          </p:cNvPr>
          <p:cNvSpPr txBox="1"/>
          <p:nvPr/>
        </p:nvSpPr>
        <p:spPr>
          <a:xfrm>
            <a:off x="-228301" y="7820482"/>
            <a:ext cx="2702887" cy="1547316"/>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100" dirty="0">
                <a:solidFill>
                  <a:schemeClr val="dk1"/>
                </a:solidFill>
                <a:latin typeface="Architects Daughter"/>
                <a:ea typeface="Architects Daughter"/>
                <a:cs typeface="Architects Daughter"/>
                <a:sym typeface="Architects Daughter"/>
              </a:rPr>
              <a:t>Uniform Reminders:  </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Shirts – red, white, or grey</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Bottoms – navy, black, or khaki</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Inside Jackets or sweaters – any SOLID uniform color (no large logos)</a:t>
            </a:r>
          </a:p>
        </p:txBody>
      </p:sp>
      <p:sp>
        <p:nvSpPr>
          <p:cNvPr id="9" name="TextBox 8">
            <a:extLst>
              <a:ext uri="{FF2B5EF4-FFF2-40B4-BE49-F238E27FC236}">
                <a16:creationId xmlns:a16="http://schemas.microsoft.com/office/drawing/2014/main" id="{8F93A880-7C3F-CEFF-5F9B-04680AFF3BFE}"/>
              </a:ext>
            </a:extLst>
          </p:cNvPr>
          <p:cNvSpPr txBox="1"/>
          <p:nvPr/>
        </p:nvSpPr>
        <p:spPr>
          <a:xfrm>
            <a:off x="2772822" y="3749405"/>
            <a:ext cx="2226756" cy="2954655"/>
          </a:xfrm>
          <a:prstGeom prst="rect">
            <a:avLst/>
          </a:prstGeom>
          <a:noFill/>
        </p:spPr>
        <p:txBody>
          <a:bodyPr wrap="square" rtlCol="0">
            <a:spAutoFit/>
          </a:bodyPr>
          <a:lstStyle/>
          <a:p>
            <a:pPr algn="ctr"/>
            <a:r>
              <a:rPr lang="en-US" sz="1400" b="1" i="1" u="sng" dirty="0"/>
              <a:t>Parent/Teacher Conferences</a:t>
            </a:r>
          </a:p>
          <a:p>
            <a:pPr algn="ctr"/>
            <a:endParaRPr lang="en-US" sz="1400" b="1" i="1" u="sng" dirty="0"/>
          </a:p>
          <a:p>
            <a:r>
              <a:rPr lang="en-US" sz="1400" dirty="0"/>
              <a:t>We will send out a link through Sign-up Genius for Parent Teacher Conferences.  We will first send the link to parents with whom we would like to meet, then if spots are still available, we will send it to all parents.  </a:t>
            </a:r>
          </a:p>
          <a:p>
            <a:endParaRPr lang="en-US" dirty="0"/>
          </a:p>
        </p:txBody>
      </p:sp>
    </p:spTree>
    <p:extLst>
      <p:ext uri="{BB962C8B-B14F-4D97-AF65-F5344CB8AC3E}">
        <p14:creationId xmlns:p14="http://schemas.microsoft.com/office/powerpoint/2010/main" val="94205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641271-E843-805C-FF4E-0503CC899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7" y="0"/>
            <a:ext cx="7713826" cy="10210800"/>
          </a:xfrm>
          <a:prstGeom prst="rect">
            <a:avLst/>
          </a:prstGeom>
        </p:spPr>
      </p:pic>
      <p:sp>
        <p:nvSpPr>
          <p:cNvPr id="4" name="TextBox 3"/>
          <p:cNvSpPr txBox="1"/>
          <p:nvPr/>
        </p:nvSpPr>
        <p:spPr>
          <a:xfrm>
            <a:off x="2862007" y="3732501"/>
            <a:ext cx="2048385" cy="2492990"/>
          </a:xfrm>
          <a:prstGeom prst="rect">
            <a:avLst/>
          </a:prstGeom>
          <a:noFill/>
        </p:spPr>
        <p:txBody>
          <a:bodyPr wrap="square" rtlCol="0">
            <a:spAutoFit/>
          </a:bodyPr>
          <a:lstStyle/>
          <a:p>
            <a:pPr lvl="0">
              <a:buClr>
                <a:srgbClr val="000000"/>
              </a:buClr>
              <a:buSzPts val="1400"/>
            </a:pPr>
            <a:r>
              <a:rPr lang="en-US" sz="1200" b="1" u="sng" dirty="0">
                <a:solidFill>
                  <a:schemeClr val="dk1"/>
                </a:solidFill>
                <a:latin typeface="Century Gothic" panose="020B0502020202020204" pitchFamily="34" charset="0"/>
                <a:ea typeface="Calibri"/>
                <a:cs typeface="Calibri"/>
                <a:sym typeface="Calibri"/>
              </a:rPr>
              <a:t>Math</a:t>
            </a:r>
            <a:r>
              <a:rPr lang="en-US" sz="1200" dirty="0">
                <a:solidFill>
                  <a:schemeClr val="dk1"/>
                </a:solidFill>
                <a:latin typeface="Century Gothic" panose="020B0502020202020204" pitchFamily="34" charset="0"/>
                <a:ea typeface="Calibri"/>
                <a:cs typeface="Calibri"/>
                <a:sym typeface="Calibri"/>
              </a:rPr>
              <a:t>:  </a:t>
            </a:r>
            <a:r>
              <a:rPr lang="en-US" sz="1200" i="1" dirty="0">
                <a:solidFill>
                  <a:schemeClr val="dk1"/>
                </a:solidFill>
                <a:latin typeface="Century Gothic" panose="020B0502020202020204" pitchFamily="34" charset="0"/>
                <a:ea typeface="Calibri"/>
                <a:cs typeface="Calibri"/>
                <a:sym typeface="Calibri"/>
              </a:rPr>
              <a:t>Module 1 - Properties of Multiplication and Division and Solving Problems with Units 2-5 and 10.</a:t>
            </a:r>
            <a:endParaRPr lang="en-US" sz="1200" dirty="0">
              <a:solidFill>
                <a:schemeClr val="dk1"/>
              </a:solidFill>
              <a:latin typeface="Century Gothic" panose="020B0502020202020204" pitchFamily="34" charset="0"/>
              <a:ea typeface="Calibri"/>
              <a:cs typeface="Calibri"/>
              <a:sym typeface="Calibri"/>
            </a:endParaRP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Monday</a:t>
            </a:r>
            <a:r>
              <a:rPr lang="en-US" sz="1200" dirty="0">
                <a:solidFill>
                  <a:schemeClr val="dk1"/>
                </a:solidFill>
                <a:latin typeface="Century Gothic" panose="020B0502020202020204" pitchFamily="34" charset="0"/>
                <a:ea typeface="Calibri"/>
                <a:cs typeface="Calibri"/>
                <a:sym typeface="Calibri"/>
              </a:rPr>
              <a:t> – Topics A &amp; B Quiz</a:t>
            </a:r>
            <a:endParaRPr lang="en-US" sz="12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Tuesday</a:t>
            </a:r>
            <a:r>
              <a:rPr lang="en-US" sz="1200" dirty="0">
                <a:solidFill>
                  <a:schemeClr val="dk1"/>
                </a:solidFill>
                <a:latin typeface="Century Gothic" panose="020B0502020202020204" pitchFamily="34" charset="0"/>
                <a:ea typeface="Calibri"/>
                <a:cs typeface="Calibri"/>
                <a:sym typeface="Calibri"/>
              </a:rPr>
              <a:t> – Lessons 7 &amp; 8</a:t>
            </a: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Wednesday</a:t>
            </a:r>
            <a:r>
              <a:rPr lang="en-US" sz="1200" dirty="0">
                <a:solidFill>
                  <a:schemeClr val="dk1"/>
                </a:solidFill>
                <a:latin typeface="Century Gothic" panose="020B0502020202020204" pitchFamily="34" charset="0"/>
                <a:ea typeface="Calibri"/>
                <a:cs typeface="Calibri"/>
                <a:sym typeface="Calibri"/>
              </a:rPr>
              <a:t> –Lesson 9</a:t>
            </a:r>
          </a:p>
          <a:p>
            <a:pPr lvl="0">
              <a:buClr>
                <a:srgbClr val="000000"/>
              </a:buClr>
              <a:buSzPts val="1400"/>
            </a:pPr>
            <a:r>
              <a:rPr lang="en-US" sz="1200" dirty="0">
                <a:solidFill>
                  <a:schemeClr val="dk1"/>
                </a:solidFill>
                <a:latin typeface="Century Gothic" panose="020B0502020202020204" pitchFamily="34" charset="0"/>
                <a:ea typeface="Calibri"/>
                <a:cs typeface="Calibri"/>
                <a:sym typeface="Calibri"/>
              </a:rPr>
              <a:t> </a:t>
            </a:r>
            <a:r>
              <a:rPr lang="en-US" sz="1200" b="1" dirty="0">
                <a:solidFill>
                  <a:schemeClr val="dk1"/>
                </a:solidFill>
                <a:latin typeface="Century Gothic" panose="020B0502020202020204" pitchFamily="34" charset="0"/>
                <a:ea typeface="Calibri"/>
                <a:cs typeface="Calibri"/>
                <a:sym typeface="Calibri"/>
              </a:rPr>
              <a:t>Thursday</a:t>
            </a:r>
            <a:r>
              <a:rPr lang="en-US" sz="1200" dirty="0">
                <a:solidFill>
                  <a:schemeClr val="dk1"/>
                </a:solidFill>
                <a:latin typeface="Century Gothic" panose="020B0502020202020204" pitchFamily="34" charset="0"/>
                <a:ea typeface="Calibri"/>
                <a:cs typeface="Calibri"/>
                <a:sym typeface="Calibri"/>
              </a:rPr>
              <a:t> - Lesson 10  </a:t>
            </a:r>
            <a:r>
              <a:rPr lang="en-US" sz="1200" b="1" dirty="0">
                <a:solidFill>
                  <a:schemeClr val="dk1"/>
                </a:solidFill>
                <a:latin typeface="Century Gothic" panose="020B0502020202020204" pitchFamily="34" charset="0"/>
                <a:ea typeface="Calibri"/>
                <a:cs typeface="Calibri"/>
                <a:sym typeface="Calibri"/>
              </a:rPr>
              <a:t>Friday</a:t>
            </a:r>
            <a:r>
              <a:rPr lang="en-US" sz="1200" dirty="0">
                <a:solidFill>
                  <a:schemeClr val="dk1"/>
                </a:solidFill>
                <a:latin typeface="Century Gothic" panose="020B0502020202020204" pitchFamily="34" charset="0"/>
                <a:ea typeface="Calibri"/>
                <a:cs typeface="Calibri"/>
                <a:sym typeface="Calibri"/>
              </a:rPr>
              <a:t> – Mid Module 1 Assessment</a:t>
            </a:r>
            <a:endParaRPr lang="en-US" sz="1200" dirty="0">
              <a:solidFill>
                <a:srgbClr val="000000"/>
              </a:solidFill>
              <a:latin typeface="Century Gothic" panose="020B0502020202020204" pitchFamily="34" charset="0"/>
              <a:ea typeface="Arial"/>
              <a:cs typeface="Arial"/>
              <a:sym typeface="Arial"/>
            </a:endParaRPr>
          </a:p>
        </p:txBody>
      </p:sp>
      <p:sp>
        <p:nvSpPr>
          <p:cNvPr id="5" name="TextBox 4"/>
          <p:cNvSpPr txBox="1"/>
          <p:nvPr/>
        </p:nvSpPr>
        <p:spPr>
          <a:xfrm>
            <a:off x="5242370" y="3526069"/>
            <a:ext cx="2170198" cy="3662541"/>
          </a:xfrm>
          <a:prstGeom prst="rect">
            <a:avLst/>
          </a:prstGeom>
          <a:noFill/>
        </p:spPr>
        <p:txBody>
          <a:bodyPr wrap="square" rtlCol="0">
            <a:spAutoFit/>
          </a:bodyPr>
          <a:lstStyle/>
          <a:p>
            <a:pPr lvl="0">
              <a:buClr>
                <a:srgbClr val="000000"/>
              </a:buClr>
              <a:buSzPts val="1400"/>
            </a:pPr>
            <a:r>
              <a:rPr lang="en-US" sz="1400" b="1" u="sng" dirty="0">
                <a:solidFill>
                  <a:schemeClr val="dk1"/>
                </a:solidFill>
                <a:latin typeface="Century Gothic" panose="020B0502020202020204" pitchFamily="34" charset="0"/>
                <a:ea typeface="Calibri"/>
                <a:cs typeface="Calibri"/>
                <a:sym typeface="Calibri"/>
              </a:rPr>
              <a:t>Science</a:t>
            </a:r>
            <a:r>
              <a:rPr lang="en-US" sz="1400" dirty="0">
                <a:solidFill>
                  <a:schemeClr val="dk1"/>
                </a:solidFill>
                <a:latin typeface="Century Gothic" panose="020B0502020202020204" pitchFamily="34" charset="0"/>
                <a:ea typeface="Calibri"/>
                <a:cs typeface="Calibri"/>
                <a:sym typeface="Calibri"/>
              </a:rPr>
              <a:t> (3-03 – Ms. Dollar’s Homeroom)</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Unit 1 Lesson 1 </a:t>
            </a:r>
            <a:r>
              <a:rPr lang="en-US" sz="1400" dirty="0">
                <a:solidFill>
                  <a:schemeClr val="dk1"/>
                </a:solidFill>
                <a:latin typeface="Century Gothic" panose="020B0502020202020204" pitchFamily="34" charset="0"/>
                <a:ea typeface="Calibri"/>
                <a:cs typeface="Calibri"/>
                <a:sym typeface="Calibri"/>
              </a:rPr>
              <a:t>- Properties of Matter</a:t>
            </a:r>
          </a:p>
          <a:p>
            <a:pPr lvl="0">
              <a:buClr>
                <a:srgbClr val="000000"/>
              </a:buClr>
              <a:buSzPts val="1400"/>
            </a:pPr>
            <a:r>
              <a:rPr lang="en-US" sz="1400" dirty="0">
                <a:solidFill>
                  <a:schemeClr val="dk1"/>
                </a:solidFill>
                <a:latin typeface="Century Gothic" panose="020B0502020202020204" pitchFamily="34" charset="0"/>
                <a:ea typeface="Calibri"/>
                <a:cs typeface="Calibri"/>
                <a:sym typeface="Calibri"/>
              </a:rPr>
              <a:t>Quiz next Friday, Sept. 9th</a:t>
            </a:r>
          </a:p>
          <a:p>
            <a:pPr lvl="0">
              <a:buClr>
                <a:srgbClr val="000000"/>
              </a:buClr>
              <a:buSzPts val="1400"/>
            </a:pPr>
            <a:endParaRPr lang="en-US" sz="1400" dirty="0">
              <a:solidFill>
                <a:schemeClr val="dk1"/>
              </a:solidFill>
              <a:latin typeface="Century Gothic" panose="020B0502020202020204" pitchFamily="34" charset="0"/>
              <a:ea typeface="Arial"/>
              <a:cs typeface="Calibri"/>
              <a:sym typeface="Calibri"/>
            </a:endParaRPr>
          </a:p>
          <a:p>
            <a:pPr lvl="0">
              <a:buClr>
                <a:srgbClr val="000000"/>
              </a:buClr>
              <a:buSzPts val="1400"/>
            </a:pPr>
            <a:r>
              <a:rPr lang="en-US" sz="1400" b="1" dirty="0">
                <a:solidFill>
                  <a:srgbClr val="000000"/>
                </a:solidFill>
                <a:latin typeface="Century Gothic" panose="020B0502020202020204" pitchFamily="34" charset="0"/>
                <a:ea typeface="Arial"/>
                <a:cs typeface="Arial"/>
                <a:sym typeface="Arial"/>
              </a:rPr>
              <a:t>Homework:</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u="sng" dirty="0">
                <a:solidFill>
                  <a:srgbClr val="000000"/>
                </a:solidFill>
                <a:latin typeface="Century Gothic" panose="020B0502020202020204" pitchFamily="34" charset="0"/>
                <a:ea typeface="Arial"/>
                <a:cs typeface="Arial"/>
                <a:sym typeface="Arial"/>
              </a:rPr>
              <a:t>Math:  </a:t>
            </a:r>
            <a:r>
              <a:rPr lang="en-US" sz="1400" dirty="0">
                <a:solidFill>
                  <a:srgbClr val="000000"/>
                </a:solidFill>
                <a:latin typeface="Century Gothic" panose="020B0502020202020204" pitchFamily="34" charset="0"/>
                <a:ea typeface="Arial"/>
                <a:cs typeface="Arial"/>
                <a:sym typeface="Arial"/>
              </a:rPr>
              <a:t>packets are due on Friday.  Students may turn them in early throughout the week.</a:t>
            </a:r>
          </a:p>
          <a:p>
            <a:pPr lvl="0">
              <a:buClr>
                <a:srgbClr val="000000"/>
              </a:buClr>
              <a:buSzPts val="1400"/>
            </a:pP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u="sng" dirty="0">
                <a:solidFill>
                  <a:srgbClr val="000000"/>
                </a:solidFill>
                <a:latin typeface="Century Gothic" panose="020B0502020202020204" pitchFamily="34" charset="0"/>
                <a:ea typeface="Arial"/>
                <a:cs typeface="Arial"/>
                <a:sym typeface="Arial"/>
              </a:rPr>
              <a:t>Science:  </a:t>
            </a:r>
            <a:r>
              <a:rPr lang="en-US" sz="1200" dirty="0">
                <a:solidFill>
                  <a:srgbClr val="000000"/>
                </a:solidFill>
                <a:latin typeface="Century Gothic" panose="020B0502020202020204" pitchFamily="34" charset="0"/>
                <a:ea typeface="Arial"/>
                <a:cs typeface="Arial"/>
                <a:sym typeface="Arial"/>
              </a:rPr>
              <a:t>Science homework is one page.  It is also due Friday.</a:t>
            </a:r>
          </a:p>
        </p:txBody>
      </p:sp>
      <p:sp>
        <p:nvSpPr>
          <p:cNvPr id="8" name="Google Shape;97;gf5d121f8f5_0_0">
            <a:extLst>
              <a:ext uri="{FF2B5EF4-FFF2-40B4-BE49-F238E27FC236}">
                <a16:creationId xmlns:a16="http://schemas.microsoft.com/office/drawing/2014/main" id="{3230BC35-2B9C-CA46-A206-DD0E0BB37CB2}"/>
              </a:ext>
            </a:extLst>
          </p:cNvPr>
          <p:cNvSpPr txBox="1"/>
          <p:nvPr/>
        </p:nvSpPr>
        <p:spPr>
          <a:xfrm>
            <a:off x="1720127" y="1994166"/>
            <a:ext cx="4757257" cy="492412"/>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latin typeface="Chalkduster" panose="03050602040202020205" pitchFamily="66" charset="77"/>
                <a:ea typeface="Architects Daughter"/>
                <a:cs typeface="AkayaTelivigala" pitchFamily="2" charset="77"/>
                <a:sym typeface="Architects Daughter"/>
              </a:rPr>
              <a:t>Week of Aug. 29-Sept. 2, 2022</a:t>
            </a:r>
            <a:endParaRPr sz="2000" b="1" dirty="0">
              <a:latin typeface="Chalkduster" panose="03050602040202020205" pitchFamily="66" charset="77"/>
              <a:ea typeface="Architects Daughter"/>
              <a:cs typeface="AkayaTelivigala" pitchFamily="2" charset="77"/>
              <a:sym typeface="Architects Daughter"/>
            </a:endParaRPr>
          </a:p>
        </p:txBody>
      </p:sp>
      <p:sp>
        <p:nvSpPr>
          <p:cNvPr id="9" name="Google Shape;98;gf5d121f8f5_0_0">
            <a:extLst>
              <a:ext uri="{FF2B5EF4-FFF2-40B4-BE49-F238E27FC236}">
                <a16:creationId xmlns:a16="http://schemas.microsoft.com/office/drawing/2014/main" id="{BE16E37F-0A4B-E9DF-1044-732C7966E060}"/>
              </a:ext>
            </a:extLst>
          </p:cNvPr>
          <p:cNvSpPr txBox="1"/>
          <p:nvPr/>
        </p:nvSpPr>
        <p:spPr>
          <a:xfrm>
            <a:off x="2901987" y="7755361"/>
            <a:ext cx="4308078" cy="96331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100" dirty="0">
                <a:solidFill>
                  <a:schemeClr val="dk1"/>
                </a:solidFill>
                <a:latin typeface="Architects Daughter"/>
                <a:ea typeface="Architects Daughter"/>
                <a:cs typeface="Architects Daughter"/>
                <a:sym typeface="Architects Daughter"/>
              </a:rPr>
              <a:t>Bring </a:t>
            </a:r>
            <a:r>
              <a:rPr lang="en-US" sz="1100" b="1" u="sng" dirty="0">
                <a:solidFill>
                  <a:schemeClr val="dk1"/>
                </a:solidFill>
                <a:latin typeface="Architects Daughter"/>
                <a:ea typeface="Architects Daughter"/>
                <a:cs typeface="Architects Daughter"/>
                <a:sym typeface="Architects Daughter"/>
              </a:rPr>
              <a:t>CHARGED</a:t>
            </a:r>
            <a:r>
              <a:rPr lang="en-US" sz="1100" dirty="0">
                <a:solidFill>
                  <a:schemeClr val="dk1"/>
                </a:solidFill>
                <a:latin typeface="Architects Daughter"/>
                <a:ea typeface="Architects Daughter"/>
                <a:cs typeface="Architects Daughter"/>
                <a:sym typeface="Architects Daughter"/>
              </a:rPr>
              <a:t> devices </a:t>
            </a:r>
            <a:r>
              <a:rPr lang="en-US" sz="1100" b="1" dirty="0">
                <a:solidFill>
                  <a:schemeClr val="dk1"/>
                </a:solidFill>
                <a:latin typeface="Architects Daughter"/>
                <a:ea typeface="Architects Daughter"/>
                <a:cs typeface="Architects Daughter"/>
                <a:sym typeface="Architects Daughter"/>
              </a:rPr>
              <a:t>daily.</a:t>
            </a:r>
            <a:r>
              <a:rPr lang="en-US" sz="1100" dirty="0">
                <a:solidFill>
                  <a:schemeClr val="dk1"/>
                </a:solidFill>
                <a:latin typeface="Architects Daughter"/>
                <a:ea typeface="Architects Daughter"/>
                <a:cs typeface="Architects Daughter"/>
                <a:sym typeface="Architects Daughter"/>
              </a:rPr>
              <a:t>.  We will begin using them </a:t>
            </a:r>
            <a:r>
              <a:rPr lang="en-US" sz="1100" b="1" u="sng" dirty="0">
                <a:solidFill>
                  <a:schemeClr val="dk1"/>
                </a:solidFill>
                <a:latin typeface="Architects Daughter"/>
                <a:ea typeface="Architects Daughter"/>
                <a:cs typeface="Architects Daughter"/>
                <a:sym typeface="Architects Daughter"/>
              </a:rPr>
              <a:t>every day</a:t>
            </a:r>
            <a:r>
              <a:rPr lang="en-US" sz="1100" dirty="0">
                <a:solidFill>
                  <a:schemeClr val="dk1"/>
                </a:solidFill>
                <a:latin typeface="Architects Daughter"/>
                <a:ea typeface="Architects Daughter"/>
                <a:cs typeface="Architects Daughter"/>
                <a:sym typeface="Architects Daughter"/>
              </a:rPr>
              <a:t>!!</a:t>
            </a:r>
            <a:endParaRPr sz="1100"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100" b="1" dirty="0">
                <a:solidFill>
                  <a:schemeClr val="dk1"/>
                </a:solidFill>
                <a:latin typeface="Architects Daughter"/>
                <a:ea typeface="Architects Daughter"/>
                <a:cs typeface="Architects Daughter"/>
                <a:sym typeface="Architects Daughter"/>
              </a:rPr>
              <a:t>WATER BOTTLES</a:t>
            </a:r>
            <a:r>
              <a:rPr lang="en-US" sz="1100" dirty="0">
                <a:solidFill>
                  <a:schemeClr val="dk1"/>
                </a:solidFill>
                <a:latin typeface="Architects Daughter"/>
                <a:ea typeface="Architects Daughter"/>
                <a:cs typeface="Architects Daughter"/>
                <a:sym typeface="Architects Daughter"/>
              </a:rPr>
              <a:t>:  Please bring a refillable water bottle each day. </a:t>
            </a:r>
            <a:endParaRPr sz="1100" dirty="0">
              <a:solidFill>
                <a:schemeClr val="dk1"/>
              </a:solidFill>
              <a:latin typeface="Architects Daughter"/>
              <a:ea typeface="Architects Daughter"/>
              <a:cs typeface="Architects Daughter"/>
              <a:sym typeface="Architects Daughter"/>
            </a:endParaRPr>
          </a:p>
        </p:txBody>
      </p:sp>
      <p:sp>
        <p:nvSpPr>
          <p:cNvPr id="11" name="Google Shape;96;gf5d121f8f5_0_0">
            <a:extLst>
              <a:ext uri="{FF2B5EF4-FFF2-40B4-BE49-F238E27FC236}">
                <a16:creationId xmlns:a16="http://schemas.microsoft.com/office/drawing/2014/main" id="{2C57F725-9E6A-8DD0-E938-ED29FF69DEAC}"/>
              </a:ext>
            </a:extLst>
          </p:cNvPr>
          <p:cNvSpPr txBox="1"/>
          <p:nvPr/>
        </p:nvSpPr>
        <p:spPr>
          <a:xfrm>
            <a:off x="313152" y="6151358"/>
            <a:ext cx="2103758" cy="315775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b="1" i="1" u="sng" dirty="0">
                <a:solidFill>
                  <a:schemeClr val="dk1"/>
                </a:solidFill>
                <a:latin typeface="Calibri"/>
                <a:ea typeface="Calibri"/>
                <a:cs typeface="Calibri"/>
                <a:sym typeface="Calibri"/>
              </a:rPr>
              <a:t>Important Dates:</a:t>
            </a:r>
          </a:p>
          <a:p>
            <a:pPr marL="0" lvl="0" indent="0" algn="l" rtl="0">
              <a:lnSpc>
                <a:spcPct val="115000"/>
              </a:lnSpc>
              <a:spcBef>
                <a:spcPts val="0"/>
              </a:spcBef>
              <a:spcAft>
                <a:spcPts val="0"/>
              </a:spcAft>
              <a:buNone/>
            </a:pPr>
            <a:r>
              <a:rPr lang="en-US" sz="1200" b="1" dirty="0">
                <a:solidFill>
                  <a:schemeClr val="dk1"/>
                </a:solidFill>
                <a:latin typeface="Calibri"/>
                <a:ea typeface="Calibri"/>
                <a:cs typeface="Calibri"/>
                <a:sym typeface="Calibri"/>
              </a:rPr>
              <a:t>9/01:  901 Day!  </a:t>
            </a:r>
            <a:r>
              <a:rPr lang="en-US" sz="1200" dirty="0">
                <a:solidFill>
                  <a:schemeClr val="dk1"/>
                </a:solidFill>
                <a:latin typeface="Calibri"/>
                <a:ea typeface="Calibri"/>
                <a:cs typeface="Calibri"/>
                <a:sym typeface="Calibri"/>
              </a:rPr>
              <a:t>Represent the 901 by wearing U of M, Tiger, Grizzly, or Redbirds shirt.  Uniform bottoms must be worn.</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9/08 – Parent/Teacher Conferences 4-7pm</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9/14 Grandparents Day Lunch for 3</a:t>
            </a:r>
            <a:r>
              <a:rPr lang="en-US" sz="1200" baseline="30000" dirty="0">
                <a:solidFill>
                  <a:schemeClr val="dk1"/>
                </a:solidFill>
                <a:latin typeface="Calibri"/>
                <a:ea typeface="Calibri"/>
                <a:cs typeface="Calibri"/>
                <a:sym typeface="Calibri"/>
              </a:rPr>
              <a:t>rd</a:t>
            </a:r>
            <a:endParaRPr lang="en-US"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9/20 Watch Dogs Pizza/Mom’s Night Out</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9/23 Skate Night</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9/28 School Picture Day</a:t>
            </a:r>
          </a:p>
        </p:txBody>
      </p:sp>
      <p:sp>
        <p:nvSpPr>
          <p:cNvPr id="13" name="Google Shape;98;gf5d121f8f5_0_0">
            <a:extLst>
              <a:ext uri="{FF2B5EF4-FFF2-40B4-BE49-F238E27FC236}">
                <a16:creationId xmlns:a16="http://schemas.microsoft.com/office/drawing/2014/main" id="{4F2CAE3C-3A16-DF64-CAF7-23A3588C2F3B}"/>
              </a:ext>
            </a:extLst>
          </p:cNvPr>
          <p:cNvSpPr txBox="1"/>
          <p:nvPr/>
        </p:nvSpPr>
        <p:spPr>
          <a:xfrm>
            <a:off x="4590524" y="8417324"/>
            <a:ext cx="2916587" cy="1352648"/>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100" dirty="0">
                <a:solidFill>
                  <a:schemeClr val="dk1"/>
                </a:solidFill>
                <a:latin typeface="Architects Daughter"/>
                <a:ea typeface="Architects Daughter"/>
                <a:cs typeface="Architects Daughter"/>
                <a:sym typeface="Architects Daughter"/>
              </a:rPr>
              <a:t>Uniform Reminders:  </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Shirts – red, white, or grey</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Bottoms – navy, black, or khaki</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Inside Jackets or sweaters – any SOLID uniform color (no large logos)</a:t>
            </a:r>
          </a:p>
        </p:txBody>
      </p:sp>
      <p:sp>
        <p:nvSpPr>
          <p:cNvPr id="3" name="TextBox 2">
            <a:extLst>
              <a:ext uri="{FF2B5EF4-FFF2-40B4-BE49-F238E27FC236}">
                <a16:creationId xmlns:a16="http://schemas.microsoft.com/office/drawing/2014/main" id="{BFD2F310-575B-7CC5-1F17-C85CA7EE6953}"/>
              </a:ext>
            </a:extLst>
          </p:cNvPr>
          <p:cNvSpPr txBox="1"/>
          <p:nvPr/>
        </p:nvSpPr>
        <p:spPr>
          <a:xfrm>
            <a:off x="303273" y="3444150"/>
            <a:ext cx="2226756" cy="2954655"/>
          </a:xfrm>
          <a:prstGeom prst="rect">
            <a:avLst/>
          </a:prstGeom>
          <a:noFill/>
        </p:spPr>
        <p:txBody>
          <a:bodyPr wrap="square" rtlCol="0">
            <a:spAutoFit/>
          </a:bodyPr>
          <a:lstStyle/>
          <a:p>
            <a:pPr algn="ctr"/>
            <a:r>
              <a:rPr lang="en-US" sz="1400" b="1" i="1" u="sng" dirty="0"/>
              <a:t>Sign-up Genius</a:t>
            </a:r>
          </a:p>
          <a:p>
            <a:r>
              <a:rPr lang="en-US" sz="1400" dirty="0"/>
              <a:t>We need items for some demonstrations and experiments.  Please click the link below and donate any items you can.  This will provide enough for both classes.  Thank you!</a:t>
            </a:r>
          </a:p>
          <a:p>
            <a:r>
              <a:rPr lang="en-US" sz="1400" dirty="0">
                <a:hlinkClick r:id="rId3"/>
              </a:rPr>
              <a:t>https://www.signupgenius.com/go/20F0B49A9A62EA6FA7-matter</a:t>
            </a:r>
            <a:endParaRPr lang="en-US" sz="1400" dirty="0"/>
          </a:p>
          <a:p>
            <a:endParaRPr lang="en-US" sz="1400" dirty="0"/>
          </a:p>
          <a:p>
            <a:endParaRPr lang="en-US" dirty="0"/>
          </a:p>
        </p:txBody>
      </p:sp>
      <p:sp>
        <p:nvSpPr>
          <p:cNvPr id="2" name="TextBox 1">
            <a:extLst>
              <a:ext uri="{FF2B5EF4-FFF2-40B4-BE49-F238E27FC236}">
                <a16:creationId xmlns:a16="http://schemas.microsoft.com/office/drawing/2014/main" id="{D62079BA-39DB-E370-E946-1CB108E5D4AF}"/>
              </a:ext>
            </a:extLst>
          </p:cNvPr>
          <p:cNvSpPr txBox="1"/>
          <p:nvPr/>
        </p:nvSpPr>
        <p:spPr>
          <a:xfrm>
            <a:off x="1860885" y="885813"/>
            <a:ext cx="4106778" cy="1200329"/>
          </a:xfrm>
          <a:prstGeom prst="rect">
            <a:avLst/>
          </a:prstGeom>
          <a:solidFill>
            <a:schemeClr val="bg1"/>
          </a:solidFill>
        </p:spPr>
        <p:txBody>
          <a:bodyPr wrap="square" rtlCol="0">
            <a:spAutoFit/>
          </a:bodyPr>
          <a:lstStyle/>
          <a:p>
            <a:pPr algn="ctr"/>
            <a:r>
              <a:rPr lang="en-US" sz="7200" dirty="0">
                <a:latin typeface="Chalkduster" panose="03050602040202020205" pitchFamily="66" charset="77"/>
                <a:cs typeface="AkayaTelivigala" pitchFamily="2" charset="77"/>
              </a:rPr>
              <a:t>August</a:t>
            </a:r>
          </a:p>
        </p:txBody>
      </p:sp>
    </p:spTree>
    <p:extLst>
      <p:ext uri="{BB962C8B-B14F-4D97-AF65-F5344CB8AC3E}">
        <p14:creationId xmlns:p14="http://schemas.microsoft.com/office/powerpoint/2010/main" val="2335857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7" y="-139755"/>
            <a:ext cx="8445613" cy="10656770"/>
          </a:xfrm>
          <a:prstGeom prst="rect">
            <a:avLst/>
          </a:prstGeom>
        </p:spPr>
      </p:pic>
      <p:sp>
        <p:nvSpPr>
          <p:cNvPr id="4" name="TextBox 3"/>
          <p:cNvSpPr txBox="1"/>
          <p:nvPr/>
        </p:nvSpPr>
        <p:spPr>
          <a:xfrm>
            <a:off x="2901987" y="3294993"/>
            <a:ext cx="2048385" cy="3231654"/>
          </a:xfrm>
          <a:prstGeom prst="rect">
            <a:avLst/>
          </a:prstGeom>
          <a:noFill/>
        </p:spPr>
        <p:txBody>
          <a:bodyPr wrap="square" rtlCol="0">
            <a:spAutoFit/>
          </a:bodyPr>
          <a:lstStyle/>
          <a:p>
            <a:pPr lvl="0">
              <a:buClr>
                <a:srgbClr val="000000"/>
              </a:buClr>
              <a:buSzPts val="1400"/>
            </a:pPr>
            <a:r>
              <a:rPr lang="en-US" sz="1200" b="1" u="sng" dirty="0">
                <a:solidFill>
                  <a:schemeClr val="dk1"/>
                </a:solidFill>
                <a:latin typeface="Century Gothic" panose="020B0502020202020204" pitchFamily="34" charset="0"/>
                <a:ea typeface="Calibri"/>
                <a:cs typeface="Calibri"/>
                <a:sym typeface="Calibri"/>
              </a:rPr>
              <a:t>Math</a:t>
            </a:r>
            <a:r>
              <a:rPr lang="en-US" sz="1200" dirty="0">
                <a:solidFill>
                  <a:schemeClr val="dk1"/>
                </a:solidFill>
                <a:latin typeface="Century Gothic" panose="020B0502020202020204" pitchFamily="34" charset="0"/>
                <a:ea typeface="Calibri"/>
                <a:cs typeface="Calibri"/>
                <a:sym typeface="Calibri"/>
              </a:rPr>
              <a:t>:  </a:t>
            </a:r>
            <a:r>
              <a:rPr lang="en-US" sz="1200" i="1" dirty="0">
                <a:solidFill>
                  <a:schemeClr val="dk1"/>
                </a:solidFill>
                <a:latin typeface="Century Gothic" panose="020B0502020202020204" pitchFamily="34" charset="0"/>
                <a:ea typeface="Calibri"/>
                <a:cs typeface="Calibri"/>
                <a:sym typeface="Calibri"/>
              </a:rPr>
              <a:t>Module 1 - Properties of Multiplication and Division and Solving Problems with Units 2-5 and 10.</a:t>
            </a:r>
            <a:endParaRPr lang="en-US" sz="1200" dirty="0">
              <a:solidFill>
                <a:schemeClr val="dk1"/>
              </a:solidFill>
              <a:latin typeface="Century Gothic" panose="020B0502020202020204" pitchFamily="34" charset="0"/>
              <a:ea typeface="Calibri"/>
              <a:cs typeface="Calibri"/>
              <a:sym typeface="Calibri"/>
            </a:endParaRP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Monday</a:t>
            </a:r>
            <a:r>
              <a:rPr lang="en-US" sz="1200" dirty="0">
                <a:solidFill>
                  <a:schemeClr val="dk1"/>
                </a:solidFill>
                <a:latin typeface="Century Gothic" panose="020B0502020202020204" pitchFamily="34" charset="0"/>
                <a:ea typeface="Calibri"/>
                <a:cs typeface="Calibri"/>
                <a:sym typeface="Calibri"/>
              </a:rPr>
              <a:t> – Lessons 2 &amp; 3 Review</a:t>
            </a:r>
            <a:endParaRPr lang="en-US" sz="12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Tuesday</a:t>
            </a:r>
            <a:r>
              <a:rPr lang="en-US" sz="1200" dirty="0">
                <a:solidFill>
                  <a:schemeClr val="dk1"/>
                </a:solidFill>
                <a:latin typeface="Century Gothic" panose="020B0502020202020204" pitchFamily="34" charset="0"/>
                <a:ea typeface="Calibri"/>
                <a:cs typeface="Calibri"/>
                <a:sym typeface="Calibri"/>
              </a:rPr>
              <a:t> – Lessons 4 &amp; 5</a:t>
            </a: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Wednesday</a:t>
            </a:r>
            <a:r>
              <a:rPr lang="en-US" sz="1200" dirty="0">
                <a:solidFill>
                  <a:schemeClr val="dk1"/>
                </a:solidFill>
                <a:latin typeface="Century Gothic" panose="020B0502020202020204" pitchFamily="34" charset="0"/>
                <a:ea typeface="Calibri"/>
                <a:cs typeface="Calibri"/>
                <a:sym typeface="Calibri"/>
              </a:rPr>
              <a:t> –Lesson 6</a:t>
            </a:r>
          </a:p>
          <a:p>
            <a:pPr lvl="0">
              <a:buClr>
                <a:srgbClr val="000000"/>
              </a:buClr>
              <a:buSzPts val="1400"/>
            </a:pPr>
            <a:r>
              <a:rPr lang="en-US" sz="1200" dirty="0">
                <a:solidFill>
                  <a:schemeClr val="dk1"/>
                </a:solidFill>
                <a:latin typeface="Century Gothic" panose="020B0502020202020204" pitchFamily="34" charset="0"/>
                <a:ea typeface="Calibri"/>
                <a:cs typeface="Calibri"/>
                <a:sym typeface="Calibri"/>
              </a:rPr>
              <a:t> </a:t>
            </a:r>
            <a:r>
              <a:rPr lang="en-US" sz="1200" b="1" dirty="0">
                <a:solidFill>
                  <a:schemeClr val="dk1"/>
                </a:solidFill>
                <a:latin typeface="Century Gothic" panose="020B0502020202020204" pitchFamily="34" charset="0"/>
                <a:ea typeface="Calibri"/>
                <a:cs typeface="Calibri"/>
                <a:sym typeface="Calibri"/>
              </a:rPr>
              <a:t>Thursday</a:t>
            </a:r>
            <a:r>
              <a:rPr lang="en-US" sz="1200" dirty="0">
                <a:solidFill>
                  <a:schemeClr val="dk1"/>
                </a:solidFill>
                <a:latin typeface="Century Gothic" panose="020B0502020202020204" pitchFamily="34" charset="0"/>
                <a:ea typeface="Calibri"/>
                <a:cs typeface="Calibri"/>
                <a:sym typeface="Calibri"/>
              </a:rPr>
              <a:t> - Lesson 6 - Interpret the unknown in division using the array model</a:t>
            </a:r>
            <a:endParaRPr lang="en-US" sz="12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b="1" dirty="0">
                <a:solidFill>
                  <a:schemeClr val="dk1"/>
                </a:solidFill>
                <a:latin typeface="Century Gothic" panose="020B0502020202020204" pitchFamily="34" charset="0"/>
                <a:ea typeface="Calibri"/>
                <a:cs typeface="Calibri"/>
                <a:sym typeface="Calibri"/>
              </a:rPr>
              <a:t>Friday</a:t>
            </a:r>
            <a:r>
              <a:rPr lang="en-US" sz="1200" dirty="0">
                <a:solidFill>
                  <a:schemeClr val="dk1"/>
                </a:solidFill>
                <a:latin typeface="Century Gothic" panose="020B0502020202020204" pitchFamily="34" charset="0"/>
                <a:ea typeface="Calibri"/>
                <a:cs typeface="Calibri"/>
                <a:sym typeface="Calibri"/>
              </a:rPr>
              <a:t> – Review</a:t>
            </a:r>
            <a:endParaRPr lang="en-US" sz="12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200" b="1" i="1" u="sng" dirty="0">
                <a:solidFill>
                  <a:schemeClr val="dk1"/>
                </a:solidFill>
                <a:ea typeface="Calibri"/>
                <a:cs typeface="Calibri"/>
                <a:sym typeface="Calibri"/>
              </a:rPr>
              <a:t>Next Monday </a:t>
            </a:r>
            <a:r>
              <a:rPr lang="en-US" sz="1200" dirty="0">
                <a:solidFill>
                  <a:schemeClr val="dk1"/>
                </a:solidFill>
                <a:ea typeface="Calibri"/>
                <a:cs typeface="Calibri"/>
                <a:sym typeface="Calibri"/>
              </a:rPr>
              <a:t>– Topics A &amp; B Quiz (Test Grade)</a:t>
            </a:r>
          </a:p>
        </p:txBody>
      </p:sp>
      <p:sp>
        <p:nvSpPr>
          <p:cNvPr id="5" name="TextBox 4"/>
          <p:cNvSpPr txBox="1"/>
          <p:nvPr/>
        </p:nvSpPr>
        <p:spPr>
          <a:xfrm>
            <a:off x="5242370" y="3526069"/>
            <a:ext cx="2170198" cy="3754874"/>
          </a:xfrm>
          <a:prstGeom prst="rect">
            <a:avLst/>
          </a:prstGeom>
          <a:noFill/>
        </p:spPr>
        <p:txBody>
          <a:bodyPr wrap="square" rtlCol="0">
            <a:spAutoFit/>
          </a:bodyPr>
          <a:lstStyle/>
          <a:p>
            <a:pPr lvl="0">
              <a:buClr>
                <a:srgbClr val="000000"/>
              </a:buClr>
              <a:buSzPts val="1400"/>
            </a:pPr>
            <a:r>
              <a:rPr lang="en-US" sz="1400" b="1" u="sng" dirty="0">
                <a:solidFill>
                  <a:schemeClr val="dk1"/>
                </a:solidFill>
                <a:latin typeface="Century Gothic" panose="020B0502020202020204" pitchFamily="34" charset="0"/>
                <a:ea typeface="Calibri"/>
                <a:cs typeface="Calibri"/>
                <a:sym typeface="Calibri"/>
              </a:rPr>
              <a:t>Science</a:t>
            </a:r>
            <a:r>
              <a:rPr lang="en-US" sz="1400" dirty="0">
                <a:solidFill>
                  <a:schemeClr val="dk1"/>
                </a:solidFill>
                <a:latin typeface="Century Gothic" panose="020B0502020202020204" pitchFamily="34" charset="0"/>
                <a:ea typeface="Calibri"/>
                <a:cs typeface="Calibri"/>
                <a:sym typeface="Calibri"/>
              </a:rPr>
              <a:t> (3-04 – Ms. Darnell’s Homeroom)</a:t>
            </a: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b="1" dirty="0">
                <a:solidFill>
                  <a:schemeClr val="dk1"/>
                </a:solidFill>
                <a:latin typeface="Century Gothic" panose="020B0502020202020204" pitchFamily="34" charset="0"/>
                <a:ea typeface="Calibri"/>
                <a:cs typeface="Calibri"/>
                <a:sym typeface="Calibri"/>
              </a:rPr>
              <a:t>Unit 1 Lesson 1 </a:t>
            </a:r>
            <a:r>
              <a:rPr lang="en-US" sz="1400" dirty="0">
                <a:solidFill>
                  <a:schemeClr val="dk1"/>
                </a:solidFill>
                <a:latin typeface="Century Gothic" panose="020B0502020202020204" pitchFamily="34" charset="0"/>
                <a:ea typeface="Calibri"/>
                <a:cs typeface="Calibri"/>
                <a:sym typeface="Calibri"/>
              </a:rPr>
              <a:t>- Properties of Matter</a:t>
            </a:r>
          </a:p>
          <a:p>
            <a:pPr lvl="0">
              <a:buClr>
                <a:srgbClr val="000000"/>
              </a:buClr>
              <a:buSzPts val="1400"/>
            </a:pPr>
            <a:endParaRPr lang="en-US" sz="1400" dirty="0">
              <a:solidFill>
                <a:schemeClr val="dk1"/>
              </a:solidFill>
              <a:latin typeface="Century Gothic" panose="020B0502020202020204" pitchFamily="34" charset="0"/>
              <a:ea typeface="Arial"/>
              <a:cs typeface="Calibri"/>
              <a:sym typeface="Calibri"/>
            </a:endParaRPr>
          </a:p>
          <a:p>
            <a:pPr lvl="0">
              <a:buClr>
                <a:srgbClr val="000000"/>
              </a:buClr>
              <a:buSzPts val="1400"/>
            </a:pPr>
            <a:r>
              <a:rPr lang="en-US" sz="1400" b="1" dirty="0">
                <a:solidFill>
                  <a:srgbClr val="000000"/>
                </a:solidFill>
                <a:latin typeface="Century Gothic" panose="020B0502020202020204" pitchFamily="34" charset="0"/>
                <a:ea typeface="Arial"/>
                <a:cs typeface="Arial"/>
                <a:sym typeface="Arial"/>
              </a:rPr>
              <a:t>Homework:</a:t>
            </a:r>
          </a:p>
          <a:p>
            <a:pPr lvl="0">
              <a:buClr>
                <a:srgbClr val="000000"/>
              </a:buClr>
              <a:buSzPts val="1400"/>
            </a:pP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u="sng" dirty="0">
                <a:solidFill>
                  <a:srgbClr val="000000"/>
                </a:solidFill>
                <a:latin typeface="Century Gothic" panose="020B0502020202020204" pitchFamily="34" charset="0"/>
                <a:ea typeface="Arial"/>
                <a:cs typeface="Arial"/>
                <a:sym typeface="Arial"/>
              </a:rPr>
              <a:t>Math:  </a:t>
            </a:r>
            <a:r>
              <a:rPr lang="en-US" sz="1400" dirty="0">
                <a:solidFill>
                  <a:srgbClr val="000000"/>
                </a:solidFill>
                <a:latin typeface="Century Gothic" panose="020B0502020202020204" pitchFamily="34" charset="0"/>
                <a:ea typeface="Arial"/>
                <a:cs typeface="Arial"/>
                <a:sym typeface="Arial"/>
              </a:rPr>
              <a:t>packets are due on Friday.  Students may turn them in early throughout the week.</a:t>
            </a:r>
          </a:p>
          <a:p>
            <a:pPr lvl="0">
              <a:buClr>
                <a:srgbClr val="000000"/>
              </a:buClr>
              <a:buSzPts val="1400"/>
            </a:pPr>
            <a:endParaRPr lang="en-US" sz="1400" dirty="0">
              <a:solidFill>
                <a:srgbClr val="000000"/>
              </a:solidFill>
              <a:latin typeface="Century Gothic" panose="020B0502020202020204" pitchFamily="34" charset="0"/>
              <a:ea typeface="Arial"/>
              <a:cs typeface="Arial"/>
              <a:sym typeface="Arial"/>
            </a:endParaRPr>
          </a:p>
          <a:p>
            <a:pPr lvl="0">
              <a:buClr>
                <a:srgbClr val="000000"/>
              </a:buClr>
              <a:buSzPts val="1400"/>
            </a:pPr>
            <a:r>
              <a:rPr lang="en-US" sz="1400" u="sng" dirty="0">
                <a:solidFill>
                  <a:srgbClr val="000000"/>
                </a:solidFill>
                <a:latin typeface="Century Gothic" panose="020B0502020202020204" pitchFamily="34" charset="0"/>
                <a:ea typeface="Arial"/>
                <a:cs typeface="Arial"/>
                <a:sym typeface="Arial"/>
              </a:rPr>
              <a:t>Science:  </a:t>
            </a:r>
            <a:r>
              <a:rPr lang="en-US" sz="1400" dirty="0">
                <a:solidFill>
                  <a:srgbClr val="000000"/>
                </a:solidFill>
                <a:latin typeface="Century Gothic" panose="020B0502020202020204" pitchFamily="34" charset="0"/>
                <a:ea typeface="Arial"/>
                <a:cs typeface="Arial"/>
                <a:sym typeface="Arial"/>
              </a:rPr>
              <a:t>Science homework is one page.  It is also due Friday.</a:t>
            </a:r>
          </a:p>
        </p:txBody>
      </p:sp>
      <p:sp>
        <p:nvSpPr>
          <p:cNvPr id="8" name="Google Shape;97;gf5d121f8f5_0_0">
            <a:extLst>
              <a:ext uri="{FF2B5EF4-FFF2-40B4-BE49-F238E27FC236}">
                <a16:creationId xmlns:a16="http://schemas.microsoft.com/office/drawing/2014/main" id="{3230BC35-2B9C-CA46-A206-DD0E0BB37CB2}"/>
              </a:ext>
            </a:extLst>
          </p:cNvPr>
          <p:cNvSpPr txBox="1"/>
          <p:nvPr/>
        </p:nvSpPr>
        <p:spPr>
          <a:xfrm>
            <a:off x="2594943" y="538402"/>
            <a:ext cx="3208034"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dirty="0">
                <a:latin typeface="Chalkduster" panose="03050602040202020205" pitchFamily="66" charset="77"/>
                <a:ea typeface="Architects Daughter"/>
                <a:cs typeface="AkayaTelivigala" pitchFamily="2" charset="77"/>
                <a:sym typeface="Architects Daughter"/>
              </a:rPr>
              <a:t>Week of Aug. 22-26, 2022</a:t>
            </a:r>
            <a:endParaRPr sz="1600" b="1" dirty="0">
              <a:latin typeface="Chalkduster" panose="03050602040202020205" pitchFamily="66" charset="77"/>
              <a:ea typeface="Architects Daughter"/>
              <a:cs typeface="AkayaTelivigala" pitchFamily="2" charset="77"/>
              <a:sym typeface="Architects Daughter"/>
            </a:endParaRPr>
          </a:p>
        </p:txBody>
      </p:sp>
      <p:sp>
        <p:nvSpPr>
          <p:cNvPr id="9" name="Google Shape;98;gf5d121f8f5_0_0">
            <a:extLst>
              <a:ext uri="{FF2B5EF4-FFF2-40B4-BE49-F238E27FC236}">
                <a16:creationId xmlns:a16="http://schemas.microsoft.com/office/drawing/2014/main" id="{BE16E37F-0A4B-E9DF-1044-732C7966E060}"/>
              </a:ext>
            </a:extLst>
          </p:cNvPr>
          <p:cNvSpPr txBox="1"/>
          <p:nvPr/>
        </p:nvSpPr>
        <p:spPr>
          <a:xfrm>
            <a:off x="2901987" y="7755361"/>
            <a:ext cx="4308078" cy="96331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100" dirty="0">
                <a:solidFill>
                  <a:schemeClr val="dk1"/>
                </a:solidFill>
                <a:latin typeface="Architects Daughter"/>
                <a:ea typeface="Architects Daughter"/>
                <a:cs typeface="Architects Daughter"/>
                <a:sym typeface="Architects Daughter"/>
              </a:rPr>
              <a:t>Bring </a:t>
            </a:r>
            <a:r>
              <a:rPr lang="en-US" sz="1100" b="1" u="sng" dirty="0">
                <a:solidFill>
                  <a:schemeClr val="dk1"/>
                </a:solidFill>
                <a:latin typeface="Architects Daughter"/>
                <a:ea typeface="Architects Daughter"/>
                <a:cs typeface="Architects Daughter"/>
                <a:sym typeface="Architects Daughter"/>
              </a:rPr>
              <a:t>CHARGED</a:t>
            </a:r>
            <a:r>
              <a:rPr lang="en-US" sz="1100" dirty="0">
                <a:solidFill>
                  <a:schemeClr val="dk1"/>
                </a:solidFill>
                <a:latin typeface="Architects Daughter"/>
                <a:ea typeface="Architects Daughter"/>
                <a:cs typeface="Architects Daughter"/>
                <a:sym typeface="Architects Daughter"/>
              </a:rPr>
              <a:t> devices </a:t>
            </a:r>
            <a:r>
              <a:rPr lang="en-US" sz="1100" b="1" dirty="0">
                <a:solidFill>
                  <a:schemeClr val="dk1"/>
                </a:solidFill>
                <a:latin typeface="Architects Daughter"/>
                <a:ea typeface="Architects Daughter"/>
                <a:cs typeface="Architects Daughter"/>
                <a:sym typeface="Architects Daughter"/>
              </a:rPr>
              <a:t>daily.</a:t>
            </a:r>
            <a:r>
              <a:rPr lang="en-US" sz="1100" dirty="0">
                <a:solidFill>
                  <a:schemeClr val="dk1"/>
                </a:solidFill>
                <a:latin typeface="Architects Daughter"/>
                <a:ea typeface="Architects Daughter"/>
                <a:cs typeface="Architects Daughter"/>
                <a:sym typeface="Architects Daughter"/>
              </a:rPr>
              <a:t>.  We will begin using them </a:t>
            </a:r>
            <a:r>
              <a:rPr lang="en-US" sz="1100" b="1" u="sng" dirty="0">
                <a:solidFill>
                  <a:schemeClr val="dk1"/>
                </a:solidFill>
                <a:latin typeface="Architects Daughter"/>
                <a:ea typeface="Architects Daughter"/>
                <a:cs typeface="Architects Daughter"/>
                <a:sym typeface="Architects Daughter"/>
              </a:rPr>
              <a:t>every day</a:t>
            </a:r>
            <a:r>
              <a:rPr lang="en-US" sz="1100" dirty="0">
                <a:solidFill>
                  <a:schemeClr val="dk1"/>
                </a:solidFill>
                <a:latin typeface="Architects Daughter"/>
                <a:ea typeface="Architects Daughter"/>
                <a:cs typeface="Architects Daughter"/>
                <a:sym typeface="Architects Daughter"/>
              </a:rPr>
              <a:t>!!</a:t>
            </a:r>
            <a:endParaRPr sz="1100" dirty="0">
              <a:solidFill>
                <a:schemeClr val="dk1"/>
              </a:solidFill>
              <a:latin typeface="Architects Daughter"/>
              <a:ea typeface="Architects Daughter"/>
              <a:cs typeface="Architects Daughter"/>
              <a:sym typeface="Architects Daughter"/>
            </a:endParaRPr>
          </a:p>
          <a:p>
            <a:pPr marL="457200" lvl="0" indent="-298450" algn="l" rtl="0">
              <a:lnSpc>
                <a:spcPct val="115000"/>
              </a:lnSpc>
              <a:spcBef>
                <a:spcPts val="0"/>
              </a:spcBef>
              <a:spcAft>
                <a:spcPts val="0"/>
              </a:spcAft>
              <a:buClr>
                <a:schemeClr val="dk1"/>
              </a:buClr>
              <a:buSzPts val="1100"/>
              <a:buChar char="•"/>
            </a:pPr>
            <a:r>
              <a:rPr lang="en-US" sz="1100" b="1" dirty="0">
                <a:solidFill>
                  <a:schemeClr val="dk1"/>
                </a:solidFill>
                <a:latin typeface="Architects Daughter"/>
                <a:ea typeface="Architects Daughter"/>
                <a:cs typeface="Architects Daughter"/>
                <a:sym typeface="Architects Daughter"/>
              </a:rPr>
              <a:t>WATER BOTTLES</a:t>
            </a:r>
            <a:r>
              <a:rPr lang="en-US" sz="1100" dirty="0">
                <a:solidFill>
                  <a:schemeClr val="dk1"/>
                </a:solidFill>
                <a:latin typeface="Architects Daughter"/>
                <a:ea typeface="Architects Daughter"/>
                <a:cs typeface="Architects Daughter"/>
                <a:sym typeface="Architects Daughter"/>
              </a:rPr>
              <a:t>:  Please bring a refillable water bottle each day. </a:t>
            </a:r>
            <a:endParaRPr sz="1100" dirty="0">
              <a:solidFill>
                <a:schemeClr val="dk1"/>
              </a:solidFill>
              <a:latin typeface="Architects Daughter"/>
              <a:ea typeface="Architects Daughter"/>
              <a:cs typeface="Architects Daughter"/>
              <a:sym typeface="Architects Daughter"/>
            </a:endParaRPr>
          </a:p>
        </p:txBody>
      </p:sp>
      <p:sp>
        <p:nvSpPr>
          <p:cNvPr id="11" name="Google Shape;96;gf5d121f8f5_0_0">
            <a:extLst>
              <a:ext uri="{FF2B5EF4-FFF2-40B4-BE49-F238E27FC236}">
                <a16:creationId xmlns:a16="http://schemas.microsoft.com/office/drawing/2014/main" id="{2C57F725-9E6A-8DD0-E938-ED29FF69DEAC}"/>
              </a:ext>
            </a:extLst>
          </p:cNvPr>
          <p:cNvSpPr txBox="1"/>
          <p:nvPr/>
        </p:nvSpPr>
        <p:spPr>
          <a:xfrm>
            <a:off x="366057" y="4149461"/>
            <a:ext cx="2200200" cy="305157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a:solidFill>
                  <a:schemeClr val="dk1"/>
                </a:solidFill>
                <a:latin typeface="Calibri"/>
                <a:ea typeface="Calibri"/>
                <a:cs typeface="Calibri"/>
                <a:sym typeface="Calibri"/>
              </a:rPr>
              <a:t>Parents,</a:t>
            </a:r>
            <a:endParaRPr lang="en-US"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dirty="0">
                <a:solidFill>
                  <a:schemeClr val="dk1"/>
                </a:solidFill>
                <a:latin typeface="Calibri"/>
                <a:ea typeface="Calibri"/>
                <a:cs typeface="Calibri"/>
                <a:sym typeface="Calibri"/>
              </a:rPr>
              <a:t>Thank you for your understanding and patience these first few weeks of school as I have had some family emergencies.  I will be absent this Friday as well.  </a:t>
            </a:r>
          </a:p>
        </p:txBody>
      </p:sp>
      <p:sp>
        <p:nvSpPr>
          <p:cNvPr id="13" name="Google Shape;98;gf5d121f8f5_0_0">
            <a:extLst>
              <a:ext uri="{FF2B5EF4-FFF2-40B4-BE49-F238E27FC236}">
                <a16:creationId xmlns:a16="http://schemas.microsoft.com/office/drawing/2014/main" id="{4F2CAE3C-3A16-DF64-CAF7-23A3588C2F3B}"/>
              </a:ext>
            </a:extLst>
          </p:cNvPr>
          <p:cNvSpPr txBox="1"/>
          <p:nvPr/>
        </p:nvSpPr>
        <p:spPr>
          <a:xfrm>
            <a:off x="4590524" y="8417324"/>
            <a:ext cx="2916587" cy="1352648"/>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1"/>
              </a:buClr>
              <a:buSzPts val="1100"/>
              <a:buChar char="•"/>
            </a:pPr>
            <a:r>
              <a:rPr lang="en-US" sz="1100" dirty="0">
                <a:solidFill>
                  <a:schemeClr val="dk1"/>
                </a:solidFill>
                <a:latin typeface="Architects Daughter"/>
                <a:ea typeface="Architects Daughter"/>
                <a:cs typeface="Architects Daughter"/>
                <a:sym typeface="Architects Daughter"/>
              </a:rPr>
              <a:t>Uniform Reminders:  </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Shirts – red, white, or grey</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Bottoms – navy, black, or khaki</a:t>
            </a:r>
          </a:p>
          <a:p>
            <a:pPr marL="914400" lvl="1" indent="-298450">
              <a:lnSpc>
                <a:spcPct val="115000"/>
              </a:lnSpc>
              <a:buClr>
                <a:schemeClr val="dk1"/>
              </a:buClr>
              <a:buSzPts val="1100"/>
              <a:buChar char="•"/>
            </a:pPr>
            <a:r>
              <a:rPr lang="en-US" sz="1100" dirty="0">
                <a:solidFill>
                  <a:schemeClr val="dk1"/>
                </a:solidFill>
                <a:latin typeface="Architects Daughter"/>
                <a:ea typeface="Architects Daughter"/>
                <a:cs typeface="Architects Daughter"/>
                <a:sym typeface="Architects Daughter"/>
              </a:rPr>
              <a:t>Inside Jackets or sweaters – any SOLID uniform color (no large logos)</a:t>
            </a:r>
          </a:p>
        </p:txBody>
      </p:sp>
    </p:spTree>
    <p:extLst>
      <p:ext uri="{BB962C8B-B14F-4D97-AF65-F5344CB8AC3E}">
        <p14:creationId xmlns:p14="http://schemas.microsoft.com/office/powerpoint/2010/main" val="476447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0" y="-248143"/>
            <a:ext cx="8394299" cy="10515600"/>
          </a:xfrm>
          <a:prstGeom prst="rect">
            <a:avLst/>
          </a:prstGeom>
        </p:spPr>
      </p:pic>
      <p:sp>
        <p:nvSpPr>
          <p:cNvPr id="3" name="TextBox 2"/>
          <p:cNvSpPr txBox="1"/>
          <p:nvPr/>
        </p:nvSpPr>
        <p:spPr>
          <a:xfrm>
            <a:off x="1010652" y="4812632"/>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4" name="TextBox 3"/>
          <p:cNvSpPr txBox="1"/>
          <p:nvPr/>
        </p:nvSpPr>
        <p:spPr>
          <a:xfrm>
            <a:off x="3488296" y="3376863"/>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5" name="TextBox 4"/>
          <p:cNvSpPr txBox="1"/>
          <p:nvPr/>
        </p:nvSpPr>
        <p:spPr>
          <a:xfrm>
            <a:off x="5618606" y="3612303"/>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6" name="TextBox 5"/>
          <p:cNvSpPr txBox="1"/>
          <p:nvPr/>
        </p:nvSpPr>
        <p:spPr>
          <a:xfrm>
            <a:off x="3109442" y="7971959"/>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Tree>
    <p:extLst>
      <p:ext uri="{BB962C8B-B14F-4D97-AF65-F5344CB8AC3E}">
        <p14:creationId xmlns:p14="http://schemas.microsoft.com/office/powerpoint/2010/main" val="2635353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3" y="10384"/>
            <a:ext cx="8124866" cy="10288648"/>
          </a:xfrm>
          <a:prstGeom prst="rect">
            <a:avLst/>
          </a:prstGeom>
        </p:spPr>
      </p:pic>
      <p:sp>
        <p:nvSpPr>
          <p:cNvPr id="3" name="TextBox 2"/>
          <p:cNvSpPr txBox="1"/>
          <p:nvPr/>
        </p:nvSpPr>
        <p:spPr>
          <a:xfrm>
            <a:off x="1010652" y="4812632"/>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4" name="TextBox 3"/>
          <p:cNvSpPr txBox="1"/>
          <p:nvPr/>
        </p:nvSpPr>
        <p:spPr>
          <a:xfrm>
            <a:off x="3488296" y="3376863"/>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5" name="TextBox 4"/>
          <p:cNvSpPr txBox="1"/>
          <p:nvPr/>
        </p:nvSpPr>
        <p:spPr>
          <a:xfrm>
            <a:off x="5618606" y="3612303"/>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6" name="TextBox 5"/>
          <p:cNvSpPr txBox="1"/>
          <p:nvPr/>
        </p:nvSpPr>
        <p:spPr>
          <a:xfrm>
            <a:off x="3638828" y="7971959"/>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Tree>
    <p:extLst>
      <p:ext uri="{BB962C8B-B14F-4D97-AF65-F5344CB8AC3E}">
        <p14:creationId xmlns:p14="http://schemas.microsoft.com/office/powerpoint/2010/main" val="2745659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94"/>
            <a:ext cx="8157411" cy="10344464"/>
          </a:xfrm>
          <a:prstGeom prst="rect">
            <a:avLst/>
          </a:prstGeom>
        </p:spPr>
      </p:pic>
      <p:sp>
        <p:nvSpPr>
          <p:cNvPr id="3" name="TextBox 2"/>
          <p:cNvSpPr txBox="1"/>
          <p:nvPr/>
        </p:nvSpPr>
        <p:spPr>
          <a:xfrm>
            <a:off x="1010652" y="4812632"/>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4" name="TextBox 3"/>
          <p:cNvSpPr txBox="1"/>
          <p:nvPr/>
        </p:nvSpPr>
        <p:spPr>
          <a:xfrm>
            <a:off x="3488296" y="3376863"/>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5" name="TextBox 4"/>
          <p:cNvSpPr txBox="1"/>
          <p:nvPr/>
        </p:nvSpPr>
        <p:spPr>
          <a:xfrm>
            <a:off x="5618606" y="3612303"/>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
        <p:nvSpPr>
          <p:cNvPr id="6" name="TextBox 5"/>
          <p:cNvSpPr txBox="1"/>
          <p:nvPr/>
        </p:nvSpPr>
        <p:spPr>
          <a:xfrm>
            <a:off x="3422261" y="7971959"/>
            <a:ext cx="757708" cy="1200329"/>
          </a:xfrm>
          <a:prstGeom prst="rect">
            <a:avLst/>
          </a:prstGeom>
          <a:noFill/>
        </p:spPr>
        <p:txBody>
          <a:bodyPr wrap="none" rtlCol="0">
            <a:spAutoFit/>
          </a:bodyPr>
          <a:lstStyle/>
          <a:p>
            <a:r>
              <a:rPr lang="en-US" sz="2400" dirty="0"/>
              <a:t>Add</a:t>
            </a:r>
          </a:p>
          <a:p>
            <a:r>
              <a:rPr lang="en-US" sz="2400" dirty="0"/>
              <a:t>Text</a:t>
            </a:r>
          </a:p>
          <a:p>
            <a:r>
              <a:rPr lang="en-US" sz="2400" dirty="0"/>
              <a:t>here</a:t>
            </a:r>
          </a:p>
        </p:txBody>
      </p:sp>
    </p:spTree>
    <p:extLst>
      <p:ext uri="{BB962C8B-B14F-4D97-AF65-F5344CB8AC3E}">
        <p14:creationId xmlns:p14="http://schemas.microsoft.com/office/powerpoint/2010/main" val="393452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 y="415"/>
            <a:ext cx="7771758" cy="10057569"/>
          </a:xfrm>
          <a:prstGeom prst="rect">
            <a:avLst/>
          </a:prstGeom>
        </p:spPr>
      </p:pic>
      <p:sp>
        <p:nvSpPr>
          <p:cNvPr id="7" name="Google Shape;85;gf67464871a_1_0">
            <a:extLst>
              <a:ext uri="{FF2B5EF4-FFF2-40B4-BE49-F238E27FC236}">
                <a16:creationId xmlns:a16="http://schemas.microsoft.com/office/drawing/2014/main" id="{BB3CA48F-9D38-3D44-835F-66EB836F1A85}"/>
              </a:ext>
            </a:extLst>
          </p:cNvPr>
          <p:cNvSpPr txBox="1"/>
          <p:nvPr/>
        </p:nvSpPr>
        <p:spPr>
          <a:xfrm>
            <a:off x="1981037" y="2255371"/>
            <a:ext cx="4114963"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7030A0"/>
                </a:solidFill>
                <a:latin typeface="Architects Daughter"/>
                <a:ea typeface="Architects Daughter"/>
                <a:cs typeface="Architects Daughter"/>
                <a:sym typeface="Architects Daughter"/>
              </a:rPr>
              <a:t>April 1 0 – 1 4 , 2023</a:t>
            </a:r>
            <a:endParaRPr sz="2400" b="1" dirty="0">
              <a:solidFill>
                <a:srgbClr val="7030A0"/>
              </a:solidFill>
              <a:latin typeface="Architects Daughter"/>
              <a:ea typeface="Architects Daughter"/>
              <a:cs typeface="Architects Daughter"/>
              <a:sym typeface="Architects Daughter"/>
            </a:endParaRPr>
          </a:p>
        </p:txBody>
      </p:sp>
      <p:sp>
        <p:nvSpPr>
          <p:cNvPr id="3" name="Google Shape;86;gf67464871a_1_0">
            <a:extLst>
              <a:ext uri="{FF2B5EF4-FFF2-40B4-BE49-F238E27FC236}">
                <a16:creationId xmlns:a16="http://schemas.microsoft.com/office/drawing/2014/main" id="{560C6657-A3AB-3E1D-D61B-323745723EF7}"/>
              </a:ext>
            </a:extLst>
          </p:cNvPr>
          <p:cNvSpPr txBox="1"/>
          <p:nvPr/>
        </p:nvSpPr>
        <p:spPr>
          <a:xfrm>
            <a:off x="216568" y="3747889"/>
            <a:ext cx="2347145" cy="48212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panose="020B0502020202020204" pitchFamily="34" charset="0"/>
                <a:ea typeface="Calibri"/>
                <a:cs typeface="Calibri"/>
                <a:sym typeface="Calibri"/>
              </a:rPr>
              <a:t>Timed Multiplication Tests</a:t>
            </a:r>
          </a:p>
          <a:p>
            <a:pPr marL="0" lvl="0" indent="0" algn="l" rtl="0">
              <a:lnSpc>
                <a:spcPct val="115000"/>
              </a:lnSpc>
              <a:spcBef>
                <a:spcPts val="0"/>
              </a:spcBef>
              <a:spcAft>
                <a:spcPts val="0"/>
              </a:spcAft>
              <a:buClr>
                <a:schemeClr val="dk1"/>
              </a:buClr>
              <a:buSzPts val="1100"/>
              <a:buFont typeface="Arial"/>
              <a:buNone/>
            </a:pPr>
            <a:endParaRPr lang="en-US" sz="1400" dirty="0">
              <a:solidFill>
                <a:schemeClr val="dk1"/>
              </a:solidFill>
              <a:latin typeface="Century Gothic" panose="020B0502020202020204" pitchFamily="34" charset="0"/>
              <a:ea typeface="Calibri"/>
              <a:cs typeface="Calibri"/>
              <a:sym typeface="Calibri"/>
            </a:endParaRP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14</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7s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21</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st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8s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28</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9s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5</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11s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12</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12s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4th </a:t>
            </a:r>
            <a:r>
              <a:rPr lang="en-US" sz="1200" dirty="0">
                <a:solidFill>
                  <a:schemeClr val="dk1"/>
                </a:solidFill>
                <a:latin typeface="Century Gothic"/>
                <a:ea typeface="Calibri"/>
                <a:cs typeface="Calibri"/>
                <a:sym typeface="Century Gothic"/>
              </a:rPr>
              <a:t> – Chick-fil-A </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7</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No School – Good Friday</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17-27 </a:t>
            </a:r>
            <a:r>
              <a:rPr lang="en-US" sz="1200" dirty="0">
                <a:solidFill>
                  <a:schemeClr val="dk1"/>
                </a:solidFill>
                <a:latin typeface="Century Gothic"/>
                <a:ea typeface="Calibri"/>
                <a:cs typeface="Calibri"/>
                <a:sym typeface="Century Gothic"/>
              </a:rPr>
              <a:t>– TN Ready Testing</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13th-14th </a:t>
            </a:r>
            <a:r>
              <a:rPr lang="en-US" sz="1200" dirty="0">
                <a:solidFill>
                  <a:schemeClr val="dk1"/>
                </a:solidFill>
                <a:latin typeface="Century Gothic"/>
                <a:ea typeface="Calibri"/>
                <a:cs typeface="Calibri"/>
                <a:sym typeface="Century Gothic"/>
              </a:rPr>
              <a:t>– Auction Preview</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19</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-20</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Spring Auction</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21</a:t>
            </a:r>
            <a:r>
              <a:rPr lang="en-US" sz="1200" b="1" baseline="30000" dirty="0">
                <a:solidFill>
                  <a:schemeClr val="dk1"/>
                </a:solidFill>
                <a:latin typeface="Century Gothic"/>
                <a:ea typeface="Calibri"/>
                <a:cs typeface="Calibri"/>
                <a:sym typeface="Century Gothic"/>
              </a:rPr>
              <a:t>st</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SPRING FLING!!</a:t>
            </a:r>
          </a:p>
        </p:txBody>
      </p:sp>
      <p:sp>
        <p:nvSpPr>
          <p:cNvPr id="4" name="TextBox 3">
            <a:extLst>
              <a:ext uri="{FF2B5EF4-FFF2-40B4-BE49-F238E27FC236}">
                <a16:creationId xmlns:a16="http://schemas.microsoft.com/office/drawing/2014/main" id="{FB21554D-ACBC-5CA6-3280-ED7F38C5A2C5}"/>
              </a:ext>
            </a:extLst>
          </p:cNvPr>
          <p:cNvSpPr txBox="1"/>
          <p:nvPr/>
        </p:nvSpPr>
        <p:spPr>
          <a:xfrm>
            <a:off x="2780500" y="3436575"/>
            <a:ext cx="2211397" cy="3802579"/>
          </a:xfrm>
          <a:prstGeom prst="rect">
            <a:avLst/>
          </a:prstGeom>
          <a:noFill/>
        </p:spPr>
        <p:txBody>
          <a:bodyPr wrap="square">
            <a:spAutoFit/>
          </a:bodyPr>
          <a:lstStyle/>
          <a:p>
            <a:pP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p>
          <a:p>
            <a:pPr>
              <a:lnSpc>
                <a:spcPct val="115000"/>
              </a:lnSpc>
            </a:pPr>
            <a:r>
              <a:rPr lang="en-US" dirty="0">
                <a:solidFill>
                  <a:schemeClr val="dk1"/>
                </a:solidFill>
                <a:latin typeface="Century Gothic"/>
                <a:ea typeface="Century Gothic"/>
                <a:cs typeface="Century Gothic"/>
                <a:sym typeface="Century Gothic"/>
              </a:rPr>
              <a:t> </a:t>
            </a:r>
            <a:r>
              <a:rPr lang="en-US" sz="1400" b="1" i="1" dirty="0">
                <a:solidFill>
                  <a:schemeClr val="dk1"/>
                </a:solidFill>
                <a:latin typeface="Century Gothic"/>
                <a:ea typeface="Century Gothic"/>
                <a:cs typeface="Century Gothic"/>
                <a:sym typeface="Century Gothic"/>
              </a:rPr>
              <a:t>TN Ready Review</a:t>
            </a:r>
          </a:p>
          <a:p>
            <a:pPr>
              <a:lnSpc>
                <a:spcPct val="115000"/>
              </a:lnSpc>
            </a:pPr>
            <a:endParaRPr lang="en-US" sz="1400" b="1" i="1" dirty="0">
              <a:solidFill>
                <a:schemeClr val="dk1"/>
              </a:solidFill>
              <a:latin typeface="Century Gothic"/>
              <a:ea typeface="Century Gothic"/>
              <a:cs typeface="Century Gothic"/>
              <a:sym typeface="Century Gothic"/>
            </a:endParaRPr>
          </a:p>
          <a:p>
            <a:pPr>
              <a:lnSpc>
                <a:spcPct val="115000"/>
              </a:lnSpc>
            </a:pPr>
            <a:r>
              <a:rPr lang="en-US" sz="1400" b="1" i="1" dirty="0">
                <a:solidFill>
                  <a:schemeClr val="dk1"/>
                </a:solidFill>
                <a:latin typeface="Century Gothic"/>
                <a:ea typeface="Century Gothic"/>
                <a:cs typeface="Century Gothic"/>
                <a:sym typeface="Century Gothic"/>
              </a:rPr>
              <a:t>Pease be here and on time every day.  If your child comes in after we have started testing, they will have to wait in the office until we have a break.  Then they will have to take the section they missed in the afternoon</a:t>
            </a:r>
            <a:r>
              <a:rPr lang="en-US" b="1" i="1" dirty="0">
                <a:solidFill>
                  <a:schemeClr val="dk1"/>
                </a:solidFill>
                <a:latin typeface="Century Gothic"/>
                <a:ea typeface="Century Gothic"/>
                <a:cs typeface="Century Gothic"/>
                <a:sym typeface="Century Gothic"/>
              </a:rPr>
              <a:t>.</a:t>
            </a:r>
            <a:endParaRPr lang="en-US" dirty="0">
              <a:solidFill>
                <a:schemeClr val="dk1"/>
              </a:solidFill>
              <a:latin typeface="Century Gothic"/>
              <a:ea typeface="Century Gothic"/>
              <a:cs typeface="Century Gothic"/>
              <a:sym typeface="Century Gothic"/>
            </a:endParaRPr>
          </a:p>
          <a:p>
            <a:pPr lvl="0"/>
            <a:endParaRPr lang="en-US" dirty="0">
              <a:solidFill>
                <a:schemeClr val="dk1"/>
              </a:solidFill>
              <a:latin typeface="Century Gothic"/>
              <a:ea typeface="Century Gothic"/>
              <a:cs typeface="Century Gothic"/>
              <a:sym typeface="Century Gothic"/>
            </a:endParaRPr>
          </a:p>
        </p:txBody>
      </p:sp>
      <p:sp>
        <p:nvSpPr>
          <p:cNvPr id="5" name="Google Shape;88;gf67464871a_1_0">
            <a:extLst>
              <a:ext uri="{FF2B5EF4-FFF2-40B4-BE49-F238E27FC236}">
                <a16:creationId xmlns:a16="http://schemas.microsoft.com/office/drawing/2014/main" id="{85CD9A47-0F59-8897-7D3B-C830BB98FB2F}"/>
              </a:ext>
            </a:extLst>
          </p:cNvPr>
          <p:cNvSpPr txBox="1"/>
          <p:nvPr/>
        </p:nvSpPr>
        <p:spPr>
          <a:xfrm>
            <a:off x="5349628" y="4043629"/>
            <a:ext cx="2087100" cy="179507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Math Homework:</a:t>
            </a:r>
          </a:p>
          <a:p>
            <a:pPr marL="0" lvl="0" indent="0" algn="l" rtl="0">
              <a:lnSpc>
                <a:spcPct val="115000"/>
              </a:lnSpc>
              <a:spcBef>
                <a:spcPts val="0"/>
              </a:spcBef>
              <a:spcAft>
                <a:spcPts val="0"/>
              </a:spcAft>
              <a:buClr>
                <a:schemeClr val="dk1"/>
              </a:buClr>
              <a:buSzPts val="1100"/>
              <a:buFont typeface="Arial"/>
              <a:buNone/>
            </a:pPr>
            <a:endParaRPr lang="en-US" sz="1300" i="1" u="sng"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 none</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Science Homework</a:t>
            </a:r>
            <a:r>
              <a:rPr lang="en-US" sz="1300" i="1" dirty="0">
                <a:solidFill>
                  <a:schemeClr val="dk1"/>
                </a:solidFill>
                <a:latin typeface="Century Gothic"/>
                <a:ea typeface="Century Gothic"/>
                <a:cs typeface="Century Gothic"/>
                <a:sym typeface="Century Gothic"/>
              </a:rPr>
              <a:t>:  </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none</a:t>
            </a:r>
          </a:p>
        </p:txBody>
      </p:sp>
      <p:sp>
        <p:nvSpPr>
          <p:cNvPr id="6" name="Google Shape;89;gf67464871a_1_0">
            <a:extLst>
              <a:ext uri="{FF2B5EF4-FFF2-40B4-BE49-F238E27FC236}">
                <a16:creationId xmlns:a16="http://schemas.microsoft.com/office/drawing/2014/main" id="{EE679983-B0AB-3F9D-115C-923A02E35895}"/>
              </a:ext>
            </a:extLst>
          </p:cNvPr>
          <p:cNvSpPr txBox="1"/>
          <p:nvPr/>
        </p:nvSpPr>
        <p:spPr>
          <a:xfrm>
            <a:off x="2934415" y="7643507"/>
            <a:ext cx="4114963" cy="2414477"/>
          </a:xfrm>
          <a:prstGeom prst="rect">
            <a:avLst/>
          </a:prstGeom>
          <a:noFill/>
          <a:ln>
            <a:noFill/>
          </a:ln>
        </p:spPr>
        <p:txBody>
          <a:bodyPr spcFirstLastPara="1" wrap="square" lIns="91425" tIns="91425" rIns="91425" bIns="91425" anchor="t" anchorCtr="0">
            <a:spAutoFit/>
          </a:bodyPr>
          <a:lstStyle/>
          <a:p>
            <a:pPr marL="158750" lvl="3">
              <a:lnSpc>
                <a:spcPct val="115000"/>
              </a:lnSpc>
              <a:buClr>
                <a:schemeClr val="dk1"/>
              </a:buClr>
              <a:buSzPts val="1100"/>
            </a:pPr>
            <a:r>
              <a:rPr lang="en-US" b="1" dirty="0">
                <a:solidFill>
                  <a:schemeClr val="dk1"/>
                </a:solidFill>
                <a:latin typeface="Architects Daughter"/>
                <a:ea typeface="Architects Daughter"/>
                <a:cs typeface="Architects Daughter"/>
                <a:sym typeface="Architects Daughter"/>
              </a:rPr>
              <a:t>SPRING AUCTION: </a:t>
            </a:r>
            <a:r>
              <a:rPr lang="en-US" dirty="0">
                <a:solidFill>
                  <a:schemeClr val="dk1"/>
                </a:solidFill>
                <a:latin typeface="Architects Daughter"/>
                <a:ea typeface="Architects Daughter"/>
                <a:cs typeface="Architects Daughter"/>
                <a:sym typeface="Architects Daughter"/>
              </a:rPr>
              <a:t>Be sure to check out the Spring Auction!  Ms. Darnell’s and Mrs. Dollar’s class will have a </a:t>
            </a:r>
            <a:r>
              <a:rPr lang="en-US" b="1" i="1" u="sng" dirty="0">
                <a:solidFill>
                  <a:schemeClr val="dk1"/>
                </a:solidFill>
                <a:latin typeface="Architects Daughter"/>
                <a:ea typeface="Architects Daughter"/>
                <a:cs typeface="Architects Daughter"/>
                <a:sym typeface="Architects Daughter"/>
              </a:rPr>
              <a:t>VERY SPECIAL item </a:t>
            </a:r>
            <a:r>
              <a:rPr lang="en-US" dirty="0">
                <a:solidFill>
                  <a:schemeClr val="dk1"/>
                </a:solidFill>
                <a:latin typeface="Architects Daughter"/>
                <a:ea typeface="Architects Daughter"/>
                <a:cs typeface="Architects Daughter"/>
                <a:sym typeface="Architects Daughter"/>
              </a:rPr>
              <a:t>up for grabs!!</a:t>
            </a:r>
          </a:p>
          <a:p>
            <a:pPr marL="158750" lvl="3">
              <a:lnSpc>
                <a:spcPct val="115000"/>
              </a:lnSpc>
              <a:buClr>
                <a:schemeClr val="dk1"/>
              </a:buClr>
              <a:buSzPts val="1100"/>
            </a:pPr>
            <a:r>
              <a:rPr lang="en-US" b="1" dirty="0">
                <a:solidFill>
                  <a:schemeClr val="dk1"/>
                </a:solidFill>
                <a:latin typeface="Architects Daughter"/>
                <a:ea typeface="Architects Daughter"/>
                <a:cs typeface="Architects Daughter"/>
                <a:sym typeface="Architects Daughter"/>
              </a:rPr>
              <a:t>Devices:</a:t>
            </a:r>
            <a:r>
              <a:rPr lang="en-US" dirty="0">
                <a:solidFill>
                  <a:schemeClr val="dk1"/>
                </a:solidFill>
                <a:latin typeface="Architects Daughter"/>
                <a:ea typeface="Architects Daughter"/>
                <a:cs typeface="Architects Daughter"/>
                <a:sym typeface="Architects Daughter"/>
              </a:rPr>
              <a:t>  Students are EXPECTED to bring their device every day, </a:t>
            </a:r>
            <a:r>
              <a:rPr lang="en-US" b="1" u="sng" dirty="0">
                <a:solidFill>
                  <a:schemeClr val="dk1"/>
                </a:solidFill>
                <a:latin typeface="Architects Daughter"/>
                <a:ea typeface="Architects Daughter"/>
                <a:cs typeface="Architects Daughter"/>
                <a:sym typeface="Architects Daughter"/>
              </a:rPr>
              <a:t>CHARGED </a:t>
            </a:r>
            <a:r>
              <a:rPr lang="en-US" dirty="0">
                <a:solidFill>
                  <a:schemeClr val="dk1"/>
                </a:solidFill>
                <a:latin typeface="Architects Daughter"/>
                <a:ea typeface="Architects Daughter"/>
                <a:cs typeface="Architects Daughter"/>
                <a:sym typeface="Architects Daughter"/>
              </a:rPr>
              <a:t>and ready to go. </a:t>
            </a:r>
          </a:p>
        </p:txBody>
      </p:sp>
    </p:spTree>
    <p:extLst>
      <p:ext uri="{BB962C8B-B14F-4D97-AF65-F5344CB8AC3E}">
        <p14:creationId xmlns:p14="http://schemas.microsoft.com/office/powerpoint/2010/main" val="1886409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0"/>
            <a:ext cx="8522710" cy="10424160"/>
          </a:xfrm>
          <a:prstGeom prst="rect">
            <a:avLst/>
          </a:prstGeom>
        </p:spPr>
      </p:pic>
      <p:sp>
        <p:nvSpPr>
          <p:cNvPr id="7" name="Google Shape;86;gf67464871a_1_0">
            <a:extLst>
              <a:ext uri="{FF2B5EF4-FFF2-40B4-BE49-F238E27FC236}">
                <a16:creationId xmlns:a16="http://schemas.microsoft.com/office/drawing/2014/main" id="{3D398A10-DD33-DE45-A302-02619D9E5F11}"/>
              </a:ext>
            </a:extLst>
          </p:cNvPr>
          <p:cNvSpPr txBox="1"/>
          <p:nvPr/>
        </p:nvSpPr>
        <p:spPr>
          <a:xfrm>
            <a:off x="216568" y="3747889"/>
            <a:ext cx="2347145" cy="482129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US" sz="1400" b="1" dirty="0">
                <a:solidFill>
                  <a:schemeClr val="dk1"/>
                </a:solidFill>
                <a:latin typeface="Century Gothic" panose="020B0502020202020204" pitchFamily="34" charset="0"/>
                <a:ea typeface="Calibri"/>
                <a:cs typeface="Calibri"/>
                <a:sym typeface="Calibri"/>
              </a:rPr>
              <a:t>Timed Multiplication Tests</a:t>
            </a:r>
          </a:p>
          <a:p>
            <a:pPr marL="0" lvl="0" indent="0" algn="l" rtl="0">
              <a:lnSpc>
                <a:spcPct val="115000"/>
              </a:lnSpc>
              <a:spcBef>
                <a:spcPts val="0"/>
              </a:spcBef>
              <a:spcAft>
                <a:spcPts val="0"/>
              </a:spcAft>
              <a:buClr>
                <a:schemeClr val="dk1"/>
              </a:buClr>
              <a:buSzPts val="1100"/>
              <a:buFont typeface="Arial"/>
              <a:buNone/>
            </a:pPr>
            <a:endParaRPr lang="en-US" sz="1400" dirty="0">
              <a:solidFill>
                <a:schemeClr val="dk1"/>
              </a:solidFill>
              <a:latin typeface="Century Gothic" panose="020B0502020202020204" pitchFamily="34" charset="0"/>
              <a:ea typeface="Calibri"/>
              <a:cs typeface="Calibri"/>
              <a:sym typeface="Calibri"/>
            </a:endParaRP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14</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7s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21</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st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8s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April 28</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9s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5</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11s</a:t>
            </a:r>
          </a:p>
          <a:p>
            <a:pPr marL="0" marR="0">
              <a:lnSpc>
                <a:spcPct val="115000"/>
              </a:lnSpc>
              <a:spcBef>
                <a:spcPts val="0"/>
              </a:spcBef>
              <a:spcAft>
                <a:spcPts val="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May 12</a:t>
            </a:r>
            <a:r>
              <a:rPr lang="en-US" sz="14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 multiply by 12s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4th </a:t>
            </a:r>
            <a:r>
              <a:rPr lang="en-US" sz="1200" dirty="0">
                <a:solidFill>
                  <a:schemeClr val="dk1"/>
                </a:solidFill>
                <a:latin typeface="Century Gothic"/>
                <a:ea typeface="Calibri"/>
                <a:cs typeface="Calibri"/>
                <a:sym typeface="Century Gothic"/>
              </a:rPr>
              <a:t> – Chick-fil-A </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7</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No School – Good Friday</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17-27 </a:t>
            </a:r>
            <a:r>
              <a:rPr lang="en-US" sz="1200" dirty="0">
                <a:solidFill>
                  <a:schemeClr val="dk1"/>
                </a:solidFill>
                <a:latin typeface="Century Gothic"/>
                <a:ea typeface="Calibri"/>
                <a:cs typeface="Calibri"/>
                <a:sym typeface="Century Gothic"/>
              </a:rPr>
              <a:t>– TN Ready Testing</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13th-14th </a:t>
            </a:r>
            <a:r>
              <a:rPr lang="en-US" sz="1200" dirty="0">
                <a:solidFill>
                  <a:schemeClr val="dk1"/>
                </a:solidFill>
                <a:latin typeface="Century Gothic"/>
                <a:ea typeface="Calibri"/>
                <a:cs typeface="Calibri"/>
                <a:sym typeface="Century Gothic"/>
              </a:rPr>
              <a:t>– Auction Preview</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19</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-20</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Spring Auction</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21</a:t>
            </a:r>
            <a:r>
              <a:rPr lang="en-US" sz="1200" b="1" baseline="30000" dirty="0">
                <a:solidFill>
                  <a:schemeClr val="dk1"/>
                </a:solidFill>
                <a:latin typeface="Century Gothic"/>
                <a:ea typeface="Calibri"/>
                <a:cs typeface="Calibri"/>
                <a:sym typeface="Century Gothic"/>
              </a:rPr>
              <a:t>st</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SPRING FLING!!</a:t>
            </a:r>
          </a:p>
        </p:txBody>
      </p:sp>
      <p:sp>
        <p:nvSpPr>
          <p:cNvPr id="9" name="Google Shape;89;gf67464871a_1_0">
            <a:extLst>
              <a:ext uri="{FF2B5EF4-FFF2-40B4-BE49-F238E27FC236}">
                <a16:creationId xmlns:a16="http://schemas.microsoft.com/office/drawing/2014/main" id="{ED54387D-31D7-3348-A342-2DC1EAB9578B}"/>
              </a:ext>
            </a:extLst>
          </p:cNvPr>
          <p:cNvSpPr txBox="1"/>
          <p:nvPr/>
        </p:nvSpPr>
        <p:spPr>
          <a:xfrm>
            <a:off x="3417211" y="8123037"/>
            <a:ext cx="3582955" cy="1458831"/>
          </a:xfrm>
          <a:prstGeom prst="rect">
            <a:avLst/>
          </a:prstGeom>
          <a:noFill/>
          <a:ln>
            <a:noFill/>
          </a:ln>
        </p:spPr>
        <p:txBody>
          <a:bodyPr spcFirstLastPara="1" wrap="square" lIns="91425" tIns="91425" rIns="91425" bIns="91425" anchor="t" anchorCtr="0">
            <a:spAutoFit/>
          </a:bodyPr>
          <a:lstStyle/>
          <a:p>
            <a:pPr marL="158750" lvl="3" algn="ctr">
              <a:lnSpc>
                <a:spcPct val="115000"/>
              </a:lnSpc>
              <a:buClr>
                <a:schemeClr val="dk1"/>
              </a:buClr>
              <a:buSzPts val="1100"/>
            </a:pPr>
            <a:r>
              <a:rPr lang="en-US" b="1" dirty="0">
                <a:solidFill>
                  <a:schemeClr val="dk1"/>
                </a:solidFill>
                <a:latin typeface="Architects Daughter"/>
                <a:ea typeface="Architects Daughter"/>
                <a:cs typeface="Architects Daughter"/>
                <a:sym typeface="Architects Daughter"/>
              </a:rPr>
              <a:t>Devices:</a:t>
            </a:r>
            <a:r>
              <a:rPr lang="en-US" dirty="0">
                <a:solidFill>
                  <a:schemeClr val="dk1"/>
                </a:solidFill>
                <a:latin typeface="Architects Daughter"/>
                <a:ea typeface="Architects Daughter"/>
                <a:cs typeface="Architects Daughter"/>
                <a:sym typeface="Architects Daughter"/>
              </a:rPr>
              <a:t>  Students are </a:t>
            </a:r>
          </a:p>
          <a:p>
            <a:pPr marL="158750" lvl="3" algn="ctr">
              <a:lnSpc>
                <a:spcPct val="115000"/>
              </a:lnSpc>
              <a:buClr>
                <a:schemeClr val="dk1"/>
              </a:buClr>
              <a:buSzPts val="1100"/>
            </a:pPr>
            <a:r>
              <a:rPr lang="en-US" dirty="0">
                <a:solidFill>
                  <a:schemeClr val="dk1"/>
                </a:solidFill>
                <a:latin typeface="Architects Daughter"/>
                <a:ea typeface="Architects Daughter"/>
                <a:cs typeface="Architects Daughter"/>
                <a:sym typeface="Architects Daughter"/>
              </a:rPr>
              <a:t>EXPECTED to bring their device every day, </a:t>
            </a:r>
            <a:r>
              <a:rPr lang="en-US" b="1" u="sng" dirty="0">
                <a:solidFill>
                  <a:schemeClr val="dk1"/>
                </a:solidFill>
                <a:latin typeface="Architects Daughter"/>
                <a:ea typeface="Architects Daughter"/>
                <a:cs typeface="Architects Daughter"/>
                <a:sym typeface="Architects Daughter"/>
              </a:rPr>
              <a:t>CHARGED </a:t>
            </a:r>
            <a:r>
              <a:rPr lang="en-US" dirty="0">
                <a:solidFill>
                  <a:schemeClr val="dk1"/>
                </a:solidFill>
                <a:latin typeface="Architects Daughter"/>
                <a:ea typeface="Architects Daughter"/>
                <a:cs typeface="Architects Daughter"/>
                <a:sym typeface="Architects Daughter"/>
              </a:rPr>
              <a:t>and</a:t>
            </a:r>
          </a:p>
          <a:p>
            <a:pPr marL="158750" lvl="3" algn="ctr">
              <a:lnSpc>
                <a:spcPct val="115000"/>
              </a:lnSpc>
              <a:buClr>
                <a:schemeClr val="dk1"/>
              </a:buClr>
              <a:buSzPts val="1100"/>
            </a:pPr>
            <a:r>
              <a:rPr lang="en-US" dirty="0">
                <a:solidFill>
                  <a:schemeClr val="dk1"/>
                </a:solidFill>
                <a:latin typeface="Architects Daughter"/>
                <a:ea typeface="Architects Daughter"/>
                <a:cs typeface="Architects Daughter"/>
                <a:sym typeface="Architects Daughter"/>
              </a:rPr>
              <a:t>ready to go. </a:t>
            </a:r>
          </a:p>
        </p:txBody>
      </p:sp>
      <p:sp>
        <p:nvSpPr>
          <p:cNvPr id="10" name="TextBox 9">
            <a:extLst>
              <a:ext uri="{FF2B5EF4-FFF2-40B4-BE49-F238E27FC236}">
                <a16:creationId xmlns:a16="http://schemas.microsoft.com/office/drawing/2014/main" id="{DCCF37ED-435D-854E-A01F-869468F400A3}"/>
              </a:ext>
            </a:extLst>
          </p:cNvPr>
          <p:cNvSpPr txBox="1"/>
          <p:nvPr/>
        </p:nvSpPr>
        <p:spPr>
          <a:xfrm>
            <a:off x="2682817" y="3747889"/>
            <a:ext cx="2211397" cy="2760756"/>
          </a:xfrm>
          <a:prstGeom prst="rect">
            <a:avLst/>
          </a:prstGeom>
          <a:noFill/>
        </p:spPr>
        <p:txBody>
          <a:bodyPr wrap="square">
            <a:spAutoFit/>
          </a:bodyPr>
          <a:lstStyle/>
          <a:p>
            <a:pP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r>
              <a:rPr lang="en-US" b="1" i="1" dirty="0">
                <a:solidFill>
                  <a:schemeClr val="dk1"/>
                </a:solidFill>
                <a:latin typeface="Century Gothic"/>
                <a:ea typeface="Century Gothic"/>
                <a:cs typeface="Century Gothic"/>
                <a:sym typeface="Century Gothic"/>
              </a:rPr>
              <a:t>Module 7:  Geometry</a:t>
            </a:r>
            <a:endParaRPr lang="en-US" dirty="0">
              <a:solidFill>
                <a:schemeClr val="dk1"/>
              </a:solidFill>
              <a:latin typeface="Century Gothic"/>
              <a:ea typeface="Century Gothic"/>
              <a:cs typeface="Century Gothic"/>
              <a:sym typeface="Century Gothic"/>
            </a:endParaRPr>
          </a:p>
          <a:p>
            <a:pPr lvl="0"/>
            <a:r>
              <a:rPr lang="en-US" sz="1200" dirty="0">
                <a:solidFill>
                  <a:schemeClr val="dk1"/>
                </a:solidFill>
                <a:latin typeface="Century Gothic"/>
                <a:ea typeface="Century Gothic"/>
                <a:cs typeface="Century Gothic"/>
                <a:sym typeface="Century Gothic"/>
              </a:rPr>
              <a:t>Monday:  L. 14 – Perimeter</a:t>
            </a:r>
          </a:p>
          <a:p>
            <a:pPr lvl="0"/>
            <a:endParaRPr lang="en-US" sz="1200" dirty="0">
              <a:solidFill>
                <a:schemeClr val="dk1"/>
              </a:solidFill>
              <a:latin typeface="Century Gothic"/>
              <a:ea typeface="Century Gothic"/>
              <a:cs typeface="Century Gothic"/>
              <a:sym typeface="Century Gothic"/>
            </a:endParaRPr>
          </a:p>
          <a:p>
            <a:pPr lvl="0"/>
            <a:r>
              <a:rPr lang="en-US" sz="1200" dirty="0">
                <a:solidFill>
                  <a:schemeClr val="dk1"/>
                </a:solidFill>
                <a:latin typeface="Century Gothic"/>
                <a:ea typeface="Century Gothic"/>
                <a:cs typeface="Century Gothic"/>
                <a:sym typeface="Century Gothic"/>
              </a:rPr>
              <a:t>Tuesday:  L 15 – Perimeter &amp; solving word problems</a:t>
            </a:r>
          </a:p>
          <a:p>
            <a:pPr lvl="0"/>
            <a:endParaRPr lang="en-US" sz="1200" dirty="0">
              <a:solidFill>
                <a:schemeClr val="dk1"/>
              </a:solidFill>
              <a:latin typeface="Century Gothic"/>
              <a:ea typeface="Century Gothic"/>
              <a:cs typeface="Century Gothic"/>
              <a:sym typeface="Century Gothic"/>
            </a:endParaRPr>
          </a:p>
          <a:p>
            <a:pPr lvl="0"/>
            <a:r>
              <a:rPr lang="en-US" sz="1200" dirty="0">
                <a:solidFill>
                  <a:schemeClr val="dk1"/>
                </a:solidFill>
                <a:latin typeface="Century Gothic"/>
                <a:ea typeface="Century Gothic"/>
                <a:cs typeface="Century Gothic"/>
                <a:sym typeface="Century Gothic"/>
              </a:rPr>
              <a:t>Wednesday:  </a:t>
            </a:r>
            <a:r>
              <a:rPr lang="en-US" sz="1200" b="1" i="1" u="sng" dirty="0">
                <a:solidFill>
                  <a:schemeClr val="dk1"/>
                </a:solidFill>
                <a:latin typeface="Century Gothic"/>
                <a:ea typeface="Century Gothic"/>
                <a:cs typeface="Century Gothic"/>
                <a:sym typeface="Century Gothic"/>
              </a:rPr>
              <a:t>Mid-Module 7 Test</a:t>
            </a:r>
          </a:p>
          <a:p>
            <a:pPr lvl="0"/>
            <a:endParaRPr lang="en-US" sz="1200" b="1" i="1" u="sng" dirty="0">
              <a:solidFill>
                <a:schemeClr val="dk1"/>
              </a:solidFill>
              <a:latin typeface="Century Gothic"/>
              <a:ea typeface="Century Gothic"/>
              <a:cs typeface="Century Gothic"/>
              <a:sym typeface="Century Gothic"/>
            </a:endParaRPr>
          </a:p>
          <a:p>
            <a:pPr lvl="0"/>
            <a:r>
              <a:rPr lang="en-US" sz="1200" dirty="0">
                <a:solidFill>
                  <a:schemeClr val="dk1"/>
                </a:solidFill>
                <a:latin typeface="Century Gothic"/>
                <a:ea typeface="Century Gothic"/>
                <a:cs typeface="Century Gothic"/>
                <a:sym typeface="Century Gothic"/>
              </a:rPr>
              <a:t>Thursday:  L 17 – Solve Perimeter with unknown measurements</a:t>
            </a:r>
          </a:p>
        </p:txBody>
      </p:sp>
      <p:sp>
        <p:nvSpPr>
          <p:cNvPr id="11" name="Google Shape;88;gf67464871a_1_0">
            <a:extLst>
              <a:ext uri="{FF2B5EF4-FFF2-40B4-BE49-F238E27FC236}">
                <a16:creationId xmlns:a16="http://schemas.microsoft.com/office/drawing/2014/main" id="{B4E0B3EE-EE62-DC40-AB39-11D253F4246F}"/>
              </a:ext>
            </a:extLst>
          </p:cNvPr>
          <p:cNvSpPr txBox="1"/>
          <p:nvPr/>
        </p:nvSpPr>
        <p:spPr>
          <a:xfrm>
            <a:off x="5349628" y="4043629"/>
            <a:ext cx="2087100" cy="20251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Math Homework:</a:t>
            </a:r>
            <a:r>
              <a:rPr lang="en-US" sz="1300" i="1" dirty="0">
                <a:solidFill>
                  <a:schemeClr val="dk1"/>
                </a:solidFill>
                <a:latin typeface="Century Gothic"/>
                <a:ea typeface="Century Gothic"/>
                <a:cs typeface="Century Gothic"/>
                <a:sym typeface="Century Gothic"/>
              </a:rPr>
              <a:t> Module 7 Geometry Practice</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Science Homework</a:t>
            </a:r>
            <a:r>
              <a:rPr lang="en-US" sz="1300" i="1" dirty="0">
                <a:solidFill>
                  <a:schemeClr val="dk1"/>
                </a:solidFill>
                <a:latin typeface="Century Gothic"/>
                <a:ea typeface="Century Gothic"/>
                <a:cs typeface="Century Gothic"/>
                <a:sym typeface="Century Gothic"/>
              </a:rPr>
              <a:t>:</a:t>
            </a: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None:  activities will be completed in class for homework.</a:t>
            </a:r>
          </a:p>
        </p:txBody>
      </p:sp>
      <p:sp>
        <p:nvSpPr>
          <p:cNvPr id="12" name="Google Shape;85;gf67464871a_1_0">
            <a:extLst>
              <a:ext uri="{FF2B5EF4-FFF2-40B4-BE49-F238E27FC236}">
                <a16:creationId xmlns:a16="http://schemas.microsoft.com/office/drawing/2014/main" id="{AEA1E064-2D0F-414E-BE81-A09755DC7B0B}"/>
              </a:ext>
            </a:extLst>
          </p:cNvPr>
          <p:cNvSpPr txBox="1"/>
          <p:nvPr/>
        </p:nvSpPr>
        <p:spPr>
          <a:xfrm>
            <a:off x="1828718" y="2388428"/>
            <a:ext cx="4114963"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solidFill>
                  <a:srgbClr val="00B0F0"/>
                </a:solidFill>
                <a:latin typeface="Architects Daughter"/>
                <a:ea typeface="Architects Daughter"/>
                <a:cs typeface="Architects Daughter"/>
                <a:sym typeface="Architects Daughter"/>
              </a:rPr>
              <a:t>April 3-6 , 2023</a:t>
            </a:r>
            <a:endParaRPr sz="2400" b="1" dirty="0">
              <a:solidFill>
                <a:srgbClr val="00B0F0"/>
              </a:solidFill>
              <a:latin typeface="Architects Daughter"/>
              <a:ea typeface="Architects Daughter"/>
              <a:cs typeface="Architects Daughter"/>
              <a:sym typeface="Architects Daughter"/>
            </a:endParaRPr>
          </a:p>
        </p:txBody>
      </p:sp>
    </p:spTree>
    <p:extLst>
      <p:ext uri="{BB962C8B-B14F-4D97-AF65-F5344CB8AC3E}">
        <p14:creationId xmlns:p14="http://schemas.microsoft.com/office/powerpoint/2010/main" val="1509729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pic>
        <p:nvPicPr>
          <p:cNvPr id="9" name="Picture 8">
            <a:extLst>
              <a:ext uri="{FF2B5EF4-FFF2-40B4-BE49-F238E27FC236}">
                <a16:creationId xmlns:a16="http://schemas.microsoft.com/office/drawing/2014/main" id="{C048A19A-684C-4CB6-889F-611E6C88F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68" y="286876"/>
            <a:ext cx="7772400" cy="9771524"/>
          </a:xfrm>
          <a:prstGeom prst="rect">
            <a:avLst/>
          </a:prstGeom>
        </p:spPr>
      </p:pic>
      <p:sp>
        <p:nvSpPr>
          <p:cNvPr id="8" name="Google Shape;85;gf67464871a_1_0">
            <a:extLst>
              <a:ext uri="{FF2B5EF4-FFF2-40B4-BE49-F238E27FC236}">
                <a16:creationId xmlns:a16="http://schemas.microsoft.com/office/drawing/2014/main" id="{D2A1BA8B-EE49-0D45-8AC8-9A15750C8323}"/>
              </a:ext>
            </a:extLst>
          </p:cNvPr>
          <p:cNvSpPr txBox="1"/>
          <p:nvPr/>
        </p:nvSpPr>
        <p:spPr>
          <a:xfrm>
            <a:off x="2038187" y="2217271"/>
            <a:ext cx="4114963" cy="553968"/>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FFC000"/>
                </a:solidFill>
                <a:latin typeface="Architects Daughter"/>
                <a:ea typeface="Architects Daughter"/>
                <a:cs typeface="Architects Daughter"/>
                <a:sym typeface="Architects Daughter"/>
              </a:rPr>
              <a:t>March 27 – 31 , 2023</a:t>
            </a:r>
            <a:endParaRPr sz="2400" b="1" dirty="0">
              <a:solidFill>
                <a:srgbClr val="FFC000"/>
              </a:solidFill>
              <a:latin typeface="Architects Daughter"/>
              <a:ea typeface="Architects Daughter"/>
              <a:cs typeface="Architects Daughter"/>
              <a:sym typeface="Architects Daughter"/>
            </a:endParaRPr>
          </a:p>
        </p:txBody>
      </p:sp>
      <p:sp>
        <p:nvSpPr>
          <p:cNvPr id="17" name="Google Shape;89;gf67464871a_1_0">
            <a:extLst>
              <a:ext uri="{FF2B5EF4-FFF2-40B4-BE49-F238E27FC236}">
                <a16:creationId xmlns:a16="http://schemas.microsoft.com/office/drawing/2014/main" id="{99D306B8-6A62-984A-8D34-04ABADF92813}"/>
              </a:ext>
            </a:extLst>
          </p:cNvPr>
          <p:cNvSpPr txBox="1"/>
          <p:nvPr/>
        </p:nvSpPr>
        <p:spPr>
          <a:xfrm>
            <a:off x="3034195" y="7531891"/>
            <a:ext cx="4348988" cy="2166717"/>
          </a:xfrm>
          <a:prstGeom prst="rect">
            <a:avLst/>
          </a:prstGeom>
          <a:noFill/>
          <a:ln>
            <a:noFill/>
          </a:ln>
        </p:spPr>
        <p:txBody>
          <a:bodyPr spcFirstLastPara="1" wrap="square" lIns="91425" tIns="91425" rIns="91425" bIns="91425" anchor="t" anchorCtr="0">
            <a:spAutoFit/>
          </a:bodyPr>
          <a:lstStyle/>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Uniform Reminder:  </a:t>
            </a:r>
            <a:r>
              <a:rPr lang="en-US" sz="1600" dirty="0">
                <a:solidFill>
                  <a:schemeClr val="dk1"/>
                </a:solidFill>
                <a:latin typeface="Architects Daughter"/>
                <a:ea typeface="Architects Daughter"/>
                <a:cs typeface="Architects Daughter"/>
                <a:sym typeface="Architects Daughter"/>
              </a:rPr>
              <a:t>Pants/Bottoms must be Navy, Khaki, or Black.  Grey pants are not part of our uniform.</a:t>
            </a:r>
          </a:p>
          <a:p>
            <a:pPr marL="158750" lvl="3">
              <a:lnSpc>
                <a:spcPct val="115000"/>
              </a:lnSpc>
              <a:buClr>
                <a:schemeClr val="dk1"/>
              </a:buClr>
              <a:buSzPts val="1100"/>
            </a:pPr>
            <a:endParaRPr lang="en-US" sz="1600" dirty="0">
              <a:solidFill>
                <a:schemeClr val="dk1"/>
              </a:solidFill>
              <a:latin typeface="Architects Daughter"/>
              <a:ea typeface="Architects Daughter"/>
              <a:cs typeface="Architects Daughter"/>
              <a:sym typeface="Architects Daughter"/>
            </a:endParaRPr>
          </a:p>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Devices:</a:t>
            </a:r>
            <a:r>
              <a:rPr lang="en-US" sz="1600" dirty="0">
                <a:solidFill>
                  <a:schemeClr val="dk1"/>
                </a:solidFill>
                <a:latin typeface="Architects Daughter"/>
                <a:ea typeface="Architects Daughter"/>
                <a:cs typeface="Architects Daughter"/>
                <a:sym typeface="Architects Daughter"/>
              </a:rPr>
              <a:t>  Students are EXPECTED to bring their device every day, </a:t>
            </a:r>
            <a:r>
              <a:rPr lang="en-US" sz="1600" b="1" u="sng" dirty="0">
                <a:solidFill>
                  <a:schemeClr val="dk1"/>
                </a:solidFill>
                <a:latin typeface="Architects Daughter"/>
                <a:ea typeface="Architects Daughter"/>
                <a:cs typeface="Architects Daughter"/>
                <a:sym typeface="Architects Daughter"/>
              </a:rPr>
              <a:t>CHARGED </a:t>
            </a:r>
            <a:r>
              <a:rPr lang="en-US" sz="1600" dirty="0">
                <a:solidFill>
                  <a:schemeClr val="dk1"/>
                </a:solidFill>
                <a:latin typeface="Architects Daughter"/>
                <a:ea typeface="Architects Daughter"/>
                <a:cs typeface="Architects Daughter"/>
                <a:sym typeface="Architects Daughter"/>
              </a:rPr>
              <a:t>and ready to go. </a:t>
            </a:r>
          </a:p>
        </p:txBody>
      </p:sp>
      <p:sp>
        <p:nvSpPr>
          <p:cNvPr id="4" name="Google Shape;86;gf67464871a_1_0">
            <a:extLst>
              <a:ext uri="{FF2B5EF4-FFF2-40B4-BE49-F238E27FC236}">
                <a16:creationId xmlns:a16="http://schemas.microsoft.com/office/drawing/2014/main" id="{C321E91D-75BC-5D57-CF01-6E9298B7E208}"/>
              </a:ext>
            </a:extLst>
          </p:cNvPr>
          <p:cNvSpPr txBox="1"/>
          <p:nvPr/>
        </p:nvSpPr>
        <p:spPr>
          <a:xfrm>
            <a:off x="389217" y="3861667"/>
            <a:ext cx="2211397" cy="538759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r>
              <a:rPr lang="en-US" sz="1200" b="1" dirty="0" err="1">
                <a:solidFill>
                  <a:schemeClr val="dk1"/>
                </a:solidFill>
                <a:latin typeface="Century Gothic"/>
                <a:ea typeface="Calibri"/>
                <a:cs typeface="Calibri"/>
                <a:sym typeface="Century Gothic"/>
              </a:rPr>
              <a:t>Boosterthon</a:t>
            </a:r>
            <a:r>
              <a:rPr lang="en-US" sz="1200" b="1" dirty="0">
                <a:solidFill>
                  <a:schemeClr val="dk1"/>
                </a:solidFill>
                <a:latin typeface="Century Gothic"/>
                <a:ea typeface="Calibri"/>
                <a:cs typeface="Calibri"/>
                <a:sym typeface="Century Gothic"/>
              </a:rPr>
              <a:t>!  Kick off Thursday, March 23</a:t>
            </a:r>
            <a:r>
              <a:rPr lang="en-US" sz="1200" b="1" baseline="30000" dirty="0">
                <a:solidFill>
                  <a:schemeClr val="dk1"/>
                </a:solidFill>
                <a:latin typeface="Century Gothic"/>
                <a:ea typeface="Calibri"/>
                <a:cs typeface="Calibri"/>
                <a:sym typeface="Century Gothic"/>
              </a:rPr>
              <a:t>rd</a:t>
            </a:r>
            <a:endParaRPr lang="en-US" sz="1200" b="1" dirty="0">
              <a:solidFill>
                <a:schemeClr val="dk1"/>
              </a:solidFill>
              <a:latin typeface="Century Gothic"/>
              <a:ea typeface="Calibri"/>
              <a:cs typeface="Calibri"/>
              <a:sym typeface="Century Gothic"/>
            </a:endParaRPr>
          </a:p>
          <a:p>
            <a:pPr lvl="0">
              <a:lnSpc>
                <a:spcPct val="115000"/>
              </a:lnSpc>
              <a:buClr>
                <a:schemeClr val="dk1"/>
              </a:buClr>
              <a:buSzPts val="1100"/>
            </a:pPr>
            <a:endParaRPr lang="en-US" sz="1200" b="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FUN FUN – </a:t>
            </a:r>
            <a:r>
              <a:rPr lang="en-US" sz="1200" dirty="0">
                <a:solidFill>
                  <a:schemeClr val="dk1"/>
                </a:solidFill>
                <a:latin typeface="Century Gothic"/>
                <a:ea typeface="Calibri"/>
                <a:cs typeface="Calibri"/>
                <a:sym typeface="Century Gothic"/>
              </a:rPr>
              <a:t>Friday, March 31</a:t>
            </a:r>
            <a:r>
              <a:rPr lang="en-US" sz="1200" baseline="30000" dirty="0">
                <a:solidFill>
                  <a:schemeClr val="dk1"/>
                </a:solidFill>
                <a:latin typeface="Century Gothic"/>
                <a:ea typeface="Calibri"/>
                <a:cs typeface="Calibri"/>
                <a:sym typeface="Century Gothic"/>
              </a:rPr>
              <a:t>st</a:t>
            </a: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dirty="0">
                <a:solidFill>
                  <a:schemeClr val="dk1"/>
                </a:solidFill>
                <a:latin typeface="Century Gothic"/>
                <a:ea typeface="Calibri"/>
                <a:cs typeface="Calibri"/>
                <a:sym typeface="Century Gothic"/>
              </a:rPr>
              <a:t> </a:t>
            </a:r>
          </a:p>
          <a:p>
            <a:pPr lvl="0">
              <a:lnSpc>
                <a:spcPct val="115000"/>
              </a:lnSpc>
              <a:buClr>
                <a:schemeClr val="dk1"/>
              </a:buClr>
              <a:buSzPts val="1100"/>
            </a:pPr>
            <a:r>
              <a:rPr lang="en-US" sz="1200" dirty="0">
                <a:solidFill>
                  <a:schemeClr val="dk1"/>
                </a:solidFill>
                <a:latin typeface="Century Gothic"/>
                <a:ea typeface="Calibri"/>
                <a:cs typeface="Calibri"/>
                <a:sym typeface="Century Gothic"/>
              </a:rPr>
              <a:t>March 24</a:t>
            </a:r>
            <a:r>
              <a:rPr lang="en-US" sz="1200" baseline="30000" dirty="0">
                <a:solidFill>
                  <a:schemeClr val="dk1"/>
                </a:solidFill>
                <a:latin typeface="Century Gothic"/>
                <a:ea typeface="Calibri"/>
                <a:cs typeface="Calibri"/>
                <a:sym typeface="Century Gothic"/>
              </a:rPr>
              <a:t>th</a:t>
            </a:r>
            <a:r>
              <a:rPr lang="en-US" sz="1200" dirty="0">
                <a:solidFill>
                  <a:schemeClr val="dk1"/>
                </a:solidFill>
                <a:latin typeface="Century Gothic"/>
                <a:ea typeface="Calibri"/>
                <a:cs typeface="Calibri"/>
                <a:sym typeface="Century Gothic"/>
              </a:rPr>
              <a:t> – Skate Night!!</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dirty="0">
                <a:solidFill>
                  <a:schemeClr val="dk1"/>
                </a:solidFill>
                <a:latin typeface="Century Gothic"/>
                <a:ea typeface="Calibri"/>
                <a:cs typeface="Calibri"/>
                <a:sym typeface="Century Gothic"/>
              </a:rPr>
              <a:t>March 28</a:t>
            </a:r>
            <a:r>
              <a:rPr lang="en-US" sz="1200" baseline="30000" dirty="0">
                <a:solidFill>
                  <a:schemeClr val="dk1"/>
                </a:solidFill>
                <a:latin typeface="Century Gothic"/>
                <a:ea typeface="Calibri"/>
                <a:cs typeface="Calibri"/>
                <a:sym typeface="Century Gothic"/>
              </a:rPr>
              <a:t>th</a:t>
            </a:r>
            <a:r>
              <a:rPr lang="en-US" sz="1200" dirty="0">
                <a:solidFill>
                  <a:schemeClr val="dk1"/>
                </a:solidFill>
                <a:latin typeface="Century Gothic"/>
                <a:ea typeface="Calibri"/>
                <a:cs typeface="Calibri"/>
                <a:sym typeface="Century Gothic"/>
              </a:rPr>
              <a:t> Data Night</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dirty="0">
                <a:solidFill>
                  <a:schemeClr val="dk1"/>
                </a:solidFill>
                <a:latin typeface="Century Gothic"/>
                <a:ea typeface="Calibri"/>
                <a:cs typeface="Calibri"/>
                <a:sym typeface="Century Gothic"/>
              </a:rPr>
              <a:t>March 29</a:t>
            </a:r>
            <a:r>
              <a:rPr lang="en-US" sz="1200" baseline="30000" dirty="0">
                <a:solidFill>
                  <a:schemeClr val="dk1"/>
                </a:solidFill>
                <a:latin typeface="Century Gothic"/>
                <a:ea typeface="Calibri"/>
                <a:cs typeface="Calibri"/>
                <a:sym typeface="Century Gothic"/>
              </a:rPr>
              <a:t>th</a:t>
            </a:r>
            <a:r>
              <a:rPr lang="en-US" sz="1200" dirty="0">
                <a:solidFill>
                  <a:schemeClr val="dk1"/>
                </a:solidFill>
                <a:latin typeface="Century Gothic"/>
                <a:ea typeface="Calibri"/>
                <a:cs typeface="Calibri"/>
                <a:sym typeface="Century Gothic"/>
              </a:rPr>
              <a:t> – Report Cards</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dirty="0">
                <a:solidFill>
                  <a:schemeClr val="dk1"/>
                </a:solidFill>
                <a:latin typeface="Century Gothic"/>
                <a:ea typeface="Calibri"/>
                <a:cs typeface="Calibri"/>
                <a:sym typeface="Century Gothic"/>
              </a:rPr>
              <a:t>March 31</a:t>
            </a:r>
            <a:r>
              <a:rPr lang="en-US" sz="1200" baseline="30000" dirty="0">
                <a:solidFill>
                  <a:schemeClr val="dk1"/>
                </a:solidFill>
                <a:latin typeface="Century Gothic"/>
                <a:ea typeface="Calibri"/>
                <a:cs typeface="Calibri"/>
                <a:sym typeface="Century Gothic"/>
              </a:rPr>
              <a:t>st</a:t>
            </a:r>
            <a:r>
              <a:rPr lang="en-US" sz="1200" dirty="0">
                <a:solidFill>
                  <a:schemeClr val="dk1"/>
                </a:solidFill>
                <a:latin typeface="Century Gothic"/>
                <a:ea typeface="Calibri"/>
                <a:cs typeface="Calibri"/>
                <a:sym typeface="Century Gothic"/>
              </a:rPr>
              <a:t> – x6 timed facts</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dirty="0">
                <a:solidFill>
                  <a:schemeClr val="dk1"/>
                </a:solidFill>
                <a:latin typeface="Century Gothic"/>
                <a:ea typeface="Calibri"/>
                <a:cs typeface="Calibri"/>
                <a:sym typeface="Century Gothic"/>
              </a:rPr>
              <a:t>April 17-25 TCAP Testing</a:t>
            </a:r>
          </a:p>
          <a:p>
            <a:pPr lvl="0">
              <a:lnSpc>
                <a:spcPct val="115000"/>
              </a:lnSpc>
              <a:buClr>
                <a:schemeClr val="dk1"/>
              </a:buClr>
              <a:buSzPts val="1100"/>
            </a:pPr>
            <a:endParaRPr lang="en-US" sz="1200" b="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12: </a:t>
            </a:r>
            <a:r>
              <a:rPr lang="en-US" sz="1200" dirty="0">
                <a:solidFill>
                  <a:schemeClr val="dk1"/>
                </a:solidFill>
                <a:latin typeface="Century Gothic"/>
                <a:ea typeface="Calibri"/>
                <a:cs typeface="Calibri"/>
                <a:sym typeface="Century Gothic"/>
              </a:rPr>
              <a:t>Field Trip to the ZOO!  Please pay online and send in your child’s permission slip!</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p:txBody>
      </p:sp>
      <p:sp>
        <p:nvSpPr>
          <p:cNvPr id="5" name="TextBox 4">
            <a:extLst>
              <a:ext uri="{FF2B5EF4-FFF2-40B4-BE49-F238E27FC236}">
                <a16:creationId xmlns:a16="http://schemas.microsoft.com/office/drawing/2014/main" id="{BE423B6B-0DDB-980A-8F8C-5793B4E8B836}"/>
              </a:ext>
            </a:extLst>
          </p:cNvPr>
          <p:cNvSpPr txBox="1"/>
          <p:nvPr/>
        </p:nvSpPr>
        <p:spPr>
          <a:xfrm>
            <a:off x="2682817" y="3747889"/>
            <a:ext cx="2211397" cy="2716128"/>
          </a:xfrm>
          <a:prstGeom prst="rect">
            <a:avLst/>
          </a:prstGeom>
          <a:noFill/>
        </p:spPr>
        <p:txBody>
          <a:bodyPr wrap="square">
            <a:spAutoFit/>
          </a:bodyPr>
          <a:lstStyle/>
          <a:p>
            <a:pPr algn="ct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r>
              <a:rPr lang="en-US" b="1" i="1" dirty="0">
                <a:solidFill>
                  <a:schemeClr val="dk1"/>
                </a:solidFill>
                <a:latin typeface="Century Gothic"/>
                <a:ea typeface="Century Gothic"/>
                <a:cs typeface="Century Gothic"/>
                <a:sym typeface="Century Gothic"/>
              </a:rPr>
              <a:t>Module 7:  Geometry:  Perimeter</a:t>
            </a:r>
          </a:p>
          <a:p>
            <a:pPr algn="ctr">
              <a:lnSpc>
                <a:spcPct val="115000"/>
              </a:lnSpc>
            </a:pPr>
            <a:endParaRPr lang="en-US" sz="1600" dirty="0">
              <a:solidFill>
                <a:schemeClr val="dk1"/>
              </a:solidFill>
              <a:latin typeface="Century Gothic"/>
              <a:ea typeface="Century Gothic"/>
              <a:cs typeface="Century Gothic"/>
              <a:sym typeface="Century Gothic"/>
            </a:endParaRPr>
          </a:p>
          <a:p>
            <a:pPr lvl="0"/>
            <a:r>
              <a:rPr lang="en-US" b="1" dirty="0">
                <a:solidFill>
                  <a:schemeClr val="dk1"/>
                </a:solidFill>
                <a:latin typeface="Century Gothic"/>
                <a:ea typeface="Century Gothic"/>
                <a:cs typeface="Century Gothic"/>
                <a:sym typeface="Century Gothic"/>
              </a:rPr>
              <a:t>Monday</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 10:</a:t>
            </a:r>
          </a:p>
          <a:p>
            <a:pPr lvl="0"/>
            <a:r>
              <a:rPr lang="en-US" sz="1200" dirty="0">
                <a:solidFill>
                  <a:schemeClr val="dk1"/>
                </a:solidFill>
                <a:latin typeface="Century Gothic"/>
                <a:ea typeface="Century Gothic"/>
                <a:cs typeface="Century Gothic"/>
                <a:sym typeface="Century Gothic"/>
              </a:rPr>
              <a:t> </a:t>
            </a:r>
            <a:r>
              <a:rPr lang="en-US" b="1" dirty="0">
                <a:solidFill>
                  <a:schemeClr val="dk1"/>
                </a:solidFill>
                <a:latin typeface="Century Gothic"/>
                <a:ea typeface="Century Gothic"/>
                <a:cs typeface="Century Gothic"/>
                <a:sym typeface="Century Gothic"/>
              </a:rPr>
              <a:t>Tuesday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Lesson 12:</a:t>
            </a:r>
          </a:p>
          <a:p>
            <a:pPr lvl="0"/>
            <a:r>
              <a:rPr lang="en-US" b="1" dirty="0">
                <a:solidFill>
                  <a:schemeClr val="dk1"/>
                </a:solidFill>
                <a:latin typeface="Century Gothic"/>
                <a:ea typeface="Century Gothic"/>
                <a:cs typeface="Century Gothic"/>
                <a:sym typeface="Century Gothic"/>
              </a:rPr>
              <a:t>Wed</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 13 &amp; 14:</a:t>
            </a:r>
          </a:p>
          <a:p>
            <a:pPr lvl="0"/>
            <a:r>
              <a:rPr lang="en-US" b="1" dirty="0">
                <a:solidFill>
                  <a:schemeClr val="dk1"/>
                </a:solidFill>
                <a:latin typeface="Century Gothic"/>
                <a:ea typeface="Century Gothic"/>
                <a:cs typeface="Century Gothic"/>
                <a:sym typeface="Century Gothic"/>
              </a:rPr>
              <a:t>Thursday</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 15:</a:t>
            </a:r>
          </a:p>
          <a:p>
            <a:pPr lvl="0"/>
            <a:r>
              <a:rPr lang="en-US" b="1" dirty="0">
                <a:solidFill>
                  <a:schemeClr val="dk1"/>
                </a:solidFill>
                <a:latin typeface="Century Gothic"/>
                <a:ea typeface="Century Gothic"/>
                <a:cs typeface="Century Gothic"/>
                <a:sym typeface="Century Gothic"/>
              </a:rPr>
              <a:t>Friday</a:t>
            </a:r>
            <a:r>
              <a:rPr lang="en-US" sz="1200" dirty="0">
                <a:solidFill>
                  <a:schemeClr val="dk1"/>
                </a:solidFill>
                <a:latin typeface="Century Gothic"/>
                <a:ea typeface="Century Gothic"/>
                <a:cs typeface="Century Gothic"/>
                <a:sym typeface="Century Gothic"/>
              </a:rPr>
              <a:t> – Lesson 17:</a:t>
            </a:r>
            <a:endParaRPr lang="en-US" dirty="0">
              <a:solidFill>
                <a:schemeClr val="dk1"/>
              </a:solidFill>
              <a:latin typeface="Century Gothic"/>
              <a:ea typeface="Century Gothic"/>
              <a:cs typeface="Century Gothic"/>
              <a:sym typeface="Century Gothic"/>
            </a:endParaRPr>
          </a:p>
        </p:txBody>
      </p:sp>
      <p:sp>
        <p:nvSpPr>
          <p:cNvPr id="6" name="Google Shape;88;gf67464871a_1_0">
            <a:extLst>
              <a:ext uri="{FF2B5EF4-FFF2-40B4-BE49-F238E27FC236}">
                <a16:creationId xmlns:a16="http://schemas.microsoft.com/office/drawing/2014/main" id="{4D3D498C-7E04-2006-4B26-A53E48728889}"/>
              </a:ext>
            </a:extLst>
          </p:cNvPr>
          <p:cNvSpPr txBox="1"/>
          <p:nvPr/>
        </p:nvSpPr>
        <p:spPr>
          <a:xfrm>
            <a:off x="5208689" y="3536519"/>
            <a:ext cx="2087100" cy="363558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i="1" dirty="0">
                <a:solidFill>
                  <a:schemeClr val="dk1"/>
                </a:solidFill>
                <a:latin typeface="Century Gothic"/>
                <a:ea typeface="Century Gothic"/>
                <a:cs typeface="Century Gothic"/>
                <a:sym typeface="Century Gothic"/>
              </a:rPr>
              <a:t>  Math Packet</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 Science:  Legends of Learning Activity on Plants:  Go through CLEVER &gt; Canvas &gt; Science &gt; Legends of Learning</a:t>
            </a:r>
          </a:p>
          <a:p>
            <a:pPr marL="0" lvl="0" indent="0" algn="l" rtl="0">
              <a:lnSpc>
                <a:spcPct val="115000"/>
              </a:lnSpc>
              <a:spcBef>
                <a:spcPts val="0"/>
              </a:spcBef>
              <a:spcAft>
                <a:spcPts val="0"/>
              </a:spcAft>
              <a:buClr>
                <a:schemeClr val="dk1"/>
              </a:buClr>
              <a:buSzPts val="1100"/>
              <a:buFont typeface="Arial"/>
              <a:buNone/>
            </a:pPr>
            <a:endParaRPr lang="en-US" sz="11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What else can you do at home? – </a:t>
            </a:r>
            <a:r>
              <a:rPr lang="en-US" sz="1300" i="1" dirty="0" err="1">
                <a:solidFill>
                  <a:schemeClr val="dk1"/>
                </a:solidFill>
                <a:latin typeface="Century Gothic"/>
                <a:ea typeface="Century Gothic"/>
                <a:cs typeface="Century Gothic"/>
                <a:sym typeface="Century Gothic"/>
              </a:rPr>
              <a:t>iReady</a:t>
            </a:r>
            <a:r>
              <a:rPr lang="en-US" sz="1300" i="1" dirty="0">
                <a:solidFill>
                  <a:schemeClr val="dk1"/>
                </a:solidFill>
                <a:latin typeface="Century Gothic"/>
                <a:ea typeface="Century Gothic"/>
                <a:cs typeface="Century Gothic"/>
                <a:sym typeface="Century Gothic"/>
              </a:rPr>
              <a:t>, </a:t>
            </a:r>
            <a:r>
              <a:rPr lang="en-US" sz="1300" i="1" dirty="0" err="1">
                <a:solidFill>
                  <a:schemeClr val="dk1"/>
                </a:solidFill>
                <a:latin typeface="Century Gothic"/>
                <a:ea typeface="Century Gothic"/>
                <a:cs typeface="Century Gothic"/>
                <a:sym typeface="Century Gothic"/>
              </a:rPr>
              <a:t>Xtra</a:t>
            </a:r>
            <a:r>
              <a:rPr lang="en-US" sz="1300" i="1" dirty="0">
                <a:solidFill>
                  <a:schemeClr val="dk1"/>
                </a:solidFill>
                <a:latin typeface="Century Gothic"/>
                <a:ea typeface="Century Gothic"/>
                <a:cs typeface="Century Gothic"/>
                <a:sym typeface="Century Gothic"/>
              </a:rPr>
              <a:t> Math,  or  Prodigy Math</a:t>
            </a:r>
            <a:r>
              <a:rPr lang="en-US" sz="1300" dirty="0">
                <a:solidFill>
                  <a:schemeClr val="dk1"/>
                </a:solidFill>
                <a:latin typeface="Century Gothic"/>
                <a:ea typeface="Century Gothic"/>
                <a:cs typeface="Century Gothic"/>
                <a:sym typeface="Century Gothic"/>
              </a:rPr>
              <a:t> </a:t>
            </a:r>
          </a:p>
          <a:p>
            <a:pPr marL="0" lvl="0" indent="0" algn="l" rtl="0">
              <a:lnSpc>
                <a:spcPct val="115000"/>
              </a:lnSpc>
              <a:spcBef>
                <a:spcPts val="0"/>
              </a:spcBef>
              <a:spcAft>
                <a:spcPts val="0"/>
              </a:spcAft>
              <a:buClr>
                <a:schemeClr val="dk1"/>
              </a:buClr>
              <a:buSzPts val="1100"/>
              <a:buFont typeface="Arial"/>
              <a:buNone/>
            </a:pPr>
            <a:endParaRPr lang="en-US" sz="13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8338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8AEF39-C92B-4A27-8CF6-32C3E64DC6B4}"/>
              </a:ext>
            </a:extLst>
          </p:cNvPr>
          <p:cNvPicPr>
            <a:picLocks/>
          </p:cNvPicPr>
          <p:nvPr/>
        </p:nvPicPr>
        <p:blipFill>
          <a:blip r:embed="rId2" cstate="print">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7772400" cy="10058400"/>
          </a:xfrm>
          <a:prstGeom prst="rect">
            <a:avLst/>
          </a:prstGeom>
        </p:spPr>
      </p:pic>
      <p:pic>
        <p:nvPicPr>
          <p:cNvPr id="3" name="Picture 2">
            <a:extLst>
              <a:ext uri="{FF2B5EF4-FFF2-40B4-BE49-F238E27FC236}">
                <a16:creationId xmlns:a16="http://schemas.microsoft.com/office/drawing/2014/main" id="{76D7A429-D6C4-43E7-BD7D-BC05B2D39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9259"/>
            <a:ext cx="7772400" cy="9359881"/>
          </a:xfrm>
          <a:prstGeom prst="rect">
            <a:avLst/>
          </a:prstGeom>
        </p:spPr>
      </p:pic>
      <p:sp>
        <p:nvSpPr>
          <p:cNvPr id="8" name="Google Shape;85;gf67464871a_1_0">
            <a:extLst>
              <a:ext uri="{FF2B5EF4-FFF2-40B4-BE49-F238E27FC236}">
                <a16:creationId xmlns:a16="http://schemas.microsoft.com/office/drawing/2014/main" id="{6C217516-3DA1-F040-8358-7747B3B90DC5}"/>
              </a:ext>
            </a:extLst>
          </p:cNvPr>
          <p:cNvSpPr txBox="1"/>
          <p:nvPr/>
        </p:nvSpPr>
        <p:spPr>
          <a:xfrm>
            <a:off x="2038187" y="2217271"/>
            <a:ext cx="4114963" cy="553968"/>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7030A0"/>
                </a:solidFill>
                <a:latin typeface="Architects Daughter"/>
                <a:ea typeface="Architects Daughter"/>
                <a:cs typeface="Architects Daughter"/>
                <a:sym typeface="Architects Daughter"/>
              </a:rPr>
              <a:t>March 20 - 24 , 2023</a:t>
            </a:r>
            <a:endParaRPr sz="2400" b="1" dirty="0">
              <a:solidFill>
                <a:srgbClr val="7030A0"/>
              </a:solidFill>
              <a:latin typeface="Architects Daughter"/>
              <a:ea typeface="Architects Daughter"/>
              <a:cs typeface="Architects Daughter"/>
              <a:sym typeface="Architects Daughter"/>
            </a:endParaRPr>
          </a:p>
        </p:txBody>
      </p:sp>
      <p:sp>
        <p:nvSpPr>
          <p:cNvPr id="9" name="Google Shape;86;gf67464871a_1_0">
            <a:extLst>
              <a:ext uri="{FF2B5EF4-FFF2-40B4-BE49-F238E27FC236}">
                <a16:creationId xmlns:a16="http://schemas.microsoft.com/office/drawing/2014/main" id="{BEDB2DDF-52B1-114D-8325-F7B41B6FDFF8}"/>
              </a:ext>
            </a:extLst>
          </p:cNvPr>
          <p:cNvSpPr txBox="1"/>
          <p:nvPr/>
        </p:nvSpPr>
        <p:spPr>
          <a:xfrm>
            <a:off x="335672" y="3896810"/>
            <a:ext cx="2211397" cy="58123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r>
              <a:rPr lang="en-US" sz="1200" b="1" dirty="0" err="1">
                <a:solidFill>
                  <a:schemeClr val="dk1"/>
                </a:solidFill>
                <a:latin typeface="Century Gothic"/>
                <a:ea typeface="Calibri"/>
                <a:cs typeface="Calibri"/>
                <a:sym typeface="Century Gothic"/>
              </a:rPr>
              <a:t>Boosterthon</a:t>
            </a:r>
            <a:r>
              <a:rPr lang="en-US" sz="1200" b="1" dirty="0">
                <a:solidFill>
                  <a:schemeClr val="dk1"/>
                </a:solidFill>
                <a:latin typeface="Century Gothic"/>
                <a:ea typeface="Calibri"/>
                <a:cs typeface="Calibri"/>
                <a:sym typeface="Century Gothic"/>
              </a:rPr>
              <a:t>!  </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FUN RUN – </a:t>
            </a:r>
            <a:r>
              <a:rPr lang="en-US" sz="1200" dirty="0">
                <a:solidFill>
                  <a:schemeClr val="dk1"/>
                </a:solidFill>
                <a:latin typeface="Century Gothic"/>
                <a:ea typeface="Calibri"/>
                <a:cs typeface="Calibri"/>
                <a:sym typeface="Century Gothic"/>
              </a:rPr>
              <a:t>Friday, March 31</a:t>
            </a:r>
            <a:r>
              <a:rPr lang="en-US" sz="1200" baseline="30000" dirty="0">
                <a:solidFill>
                  <a:schemeClr val="dk1"/>
                </a:solidFill>
                <a:latin typeface="Century Gothic"/>
                <a:ea typeface="Calibri"/>
                <a:cs typeface="Calibri"/>
                <a:sym typeface="Century Gothic"/>
              </a:rPr>
              <a:t>st</a:t>
            </a: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24</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 </a:t>
            </a:r>
            <a:r>
              <a:rPr lang="en-US" sz="1200" dirty="0">
                <a:solidFill>
                  <a:schemeClr val="dk1"/>
                </a:solidFill>
                <a:latin typeface="Century Gothic"/>
                <a:ea typeface="Calibri"/>
                <a:cs typeface="Calibri"/>
                <a:sym typeface="Century Gothic"/>
              </a:rPr>
              <a:t>x4 Timed Test</a:t>
            </a:r>
          </a:p>
          <a:p>
            <a:pPr lvl="0">
              <a:lnSpc>
                <a:spcPct val="115000"/>
              </a:lnSpc>
              <a:buClr>
                <a:schemeClr val="dk1"/>
              </a:buClr>
              <a:buSzPts val="1100"/>
            </a:pPr>
            <a:endParaRPr lang="en-US" sz="1200" b="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24</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Skate Night!!</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28</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 </a:t>
            </a:r>
            <a:r>
              <a:rPr lang="en-US" sz="1200" dirty="0">
                <a:solidFill>
                  <a:schemeClr val="dk1"/>
                </a:solidFill>
                <a:latin typeface="Century Gothic"/>
                <a:ea typeface="Calibri"/>
                <a:cs typeface="Calibri"/>
                <a:sym typeface="Century Gothic"/>
              </a:rPr>
              <a:t>Data Night</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29</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Report Cards</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11</a:t>
            </a:r>
            <a:r>
              <a:rPr lang="en-US" sz="1200" b="1" baseline="30000" dirty="0">
                <a:solidFill>
                  <a:schemeClr val="dk1"/>
                </a:solidFill>
                <a:latin typeface="Century Gothic"/>
                <a:ea typeface="Calibri"/>
                <a:cs typeface="Calibri"/>
                <a:sym typeface="Century Gothic"/>
              </a:rPr>
              <a:t>th</a:t>
            </a:r>
            <a:r>
              <a:rPr lang="en-US" sz="1200" b="1" dirty="0">
                <a:solidFill>
                  <a:schemeClr val="dk1"/>
                </a:solidFill>
                <a:latin typeface="Century Gothic"/>
                <a:ea typeface="Calibri"/>
                <a:cs typeface="Calibri"/>
                <a:sym typeface="Century Gothic"/>
              </a:rPr>
              <a:t> </a:t>
            </a:r>
            <a:r>
              <a:rPr lang="en-US" sz="1200" dirty="0">
                <a:solidFill>
                  <a:schemeClr val="dk1"/>
                </a:solidFill>
                <a:latin typeface="Century Gothic"/>
                <a:ea typeface="Calibri"/>
                <a:cs typeface="Calibri"/>
                <a:sym typeface="Century Gothic"/>
              </a:rPr>
              <a:t>– </a:t>
            </a:r>
            <a:r>
              <a:rPr lang="en-US" sz="1200" dirty="0" err="1">
                <a:solidFill>
                  <a:schemeClr val="dk1"/>
                </a:solidFill>
                <a:latin typeface="Century Gothic"/>
                <a:ea typeface="Calibri"/>
                <a:cs typeface="Calibri"/>
                <a:sym typeface="Century Gothic"/>
              </a:rPr>
              <a:t>iReady</a:t>
            </a:r>
            <a:r>
              <a:rPr lang="en-US" sz="1200" dirty="0">
                <a:solidFill>
                  <a:schemeClr val="dk1"/>
                </a:solidFill>
                <a:latin typeface="Century Gothic"/>
                <a:ea typeface="Calibri"/>
                <a:cs typeface="Calibri"/>
                <a:sym typeface="Century Gothic"/>
              </a:rPr>
              <a:t> ELA Blitz *complete 15 lessons from March 11 – April 11</a:t>
            </a:r>
            <a:r>
              <a:rPr lang="en-US" sz="1200" baseline="30000" dirty="0">
                <a:solidFill>
                  <a:schemeClr val="dk1"/>
                </a:solidFill>
                <a:latin typeface="Century Gothic"/>
                <a:ea typeface="Calibri"/>
                <a:cs typeface="Calibri"/>
                <a:sym typeface="Century Gothic"/>
              </a:rPr>
              <a:t>th</a:t>
            </a:r>
            <a:r>
              <a:rPr lang="en-US" sz="1200" dirty="0">
                <a:solidFill>
                  <a:schemeClr val="dk1"/>
                </a:solidFill>
                <a:latin typeface="Century Gothic"/>
                <a:ea typeface="Calibri"/>
                <a:cs typeface="Calibri"/>
                <a:sym typeface="Century Gothic"/>
              </a:rPr>
              <a:t> </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April 17-25 </a:t>
            </a:r>
            <a:r>
              <a:rPr lang="en-US" sz="1200" dirty="0">
                <a:solidFill>
                  <a:schemeClr val="dk1"/>
                </a:solidFill>
                <a:latin typeface="Century Gothic"/>
                <a:ea typeface="Calibri"/>
                <a:cs typeface="Calibri"/>
                <a:sym typeface="Century Gothic"/>
              </a:rPr>
              <a:t>TCAP Testing</a:t>
            </a:r>
          </a:p>
          <a:p>
            <a:pPr lvl="0">
              <a:lnSpc>
                <a:spcPct val="115000"/>
              </a:lnSpc>
              <a:buClr>
                <a:schemeClr val="dk1"/>
              </a:buClr>
              <a:buSzPts val="1100"/>
            </a:pPr>
            <a:endParaRPr lang="en-US" sz="1200" b="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May 12: </a:t>
            </a:r>
            <a:r>
              <a:rPr lang="en-US" sz="1200" dirty="0">
                <a:solidFill>
                  <a:schemeClr val="dk1"/>
                </a:solidFill>
                <a:latin typeface="Century Gothic"/>
                <a:ea typeface="Calibri"/>
                <a:cs typeface="Calibri"/>
                <a:sym typeface="Century Gothic"/>
              </a:rPr>
              <a:t>Field Trip to the ZOO!  Please pay online and send in your child’s permission slip!</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p:txBody>
      </p:sp>
      <p:sp>
        <p:nvSpPr>
          <p:cNvPr id="11" name="TextBox 10">
            <a:extLst>
              <a:ext uri="{FF2B5EF4-FFF2-40B4-BE49-F238E27FC236}">
                <a16:creationId xmlns:a16="http://schemas.microsoft.com/office/drawing/2014/main" id="{713459EC-7F6F-BC4B-8598-4804A262CF55}"/>
              </a:ext>
            </a:extLst>
          </p:cNvPr>
          <p:cNvSpPr txBox="1"/>
          <p:nvPr/>
        </p:nvSpPr>
        <p:spPr>
          <a:xfrm>
            <a:off x="2682817" y="3747889"/>
            <a:ext cx="2211397" cy="3085460"/>
          </a:xfrm>
          <a:prstGeom prst="rect">
            <a:avLst/>
          </a:prstGeom>
          <a:noFill/>
        </p:spPr>
        <p:txBody>
          <a:bodyPr wrap="square">
            <a:spAutoFit/>
          </a:bodyPr>
          <a:lstStyle/>
          <a:p>
            <a:pPr algn="ctr">
              <a:lnSpc>
                <a:spcPct val="115000"/>
              </a:lnSpc>
            </a:pPr>
            <a:r>
              <a:rPr lang="en-US" b="1" u="sng" dirty="0">
                <a:solidFill>
                  <a:schemeClr val="dk1"/>
                </a:solidFill>
                <a:latin typeface="Century Gothic"/>
                <a:ea typeface="Century Gothic"/>
                <a:cs typeface="Century Gothic"/>
                <a:sym typeface="Century Gothic"/>
              </a:rPr>
              <a:t>Math</a:t>
            </a:r>
            <a:r>
              <a:rPr lang="en-US" dirty="0">
                <a:solidFill>
                  <a:schemeClr val="dk1"/>
                </a:solidFill>
                <a:latin typeface="Century Gothic"/>
                <a:ea typeface="Century Gothic"/>
                <a:cs typeface="Century Gothic"/>
                <a:sym typeface="Century Gothic"/>
              </a:rPr>
              <a:t>:  </a:t>
            </a:r>
            <a:r>
              <a:rPr lang="en-US" b="1" i="1" dirty="0">
                <a:solidFill>
                  <a:schemeClr val="dk1"/>
                </a:solidFill>
                <a:latin typeface="Century Gothic"/>
                <a:ea typeface="Century Gothic"/>
                <a:cs typeface="Century Gothic"/>
                <a:sym typeface="Century Gothic"/>
              </a:rPr>
              <a:t>Module 7:  Geometry:  Perimeter</a:t>
            </a:r>
          </a:p>
          <a:p>
            <a:pPr algn="ctr">
              <a:lnSpc>
                <a:spcPct val="115000"/>
              </a:lnSpc>
            </a:pPr>
            <a:endParaRPr lang="en-US" sz="1600" dirty="0">
              <a:solidFill>
                <a:schemeClr val="dk1"/>
              </a:solidFill>
              <a:latin typeface="Century Gothic"/>
              <a:ea typeface="Century Gothic"/>
              <a:cs typeface="Century Gothic"/>
              <a:sym typeface="Century Gothic"/>
            </a:endParaRPr>
          </a:p>
          <a:p>
            <a:pPr lvl="0"/>
            <a:r>
              <a:rPr lang="en-US" b="1" dirty="0">
                <a:solidFill>
                  <a:schemeClr val="dk1"/>
                </a:solidFill>
                <a:latin typeface="Century Gothic"/>
                <a:ea typeface="Century Gothic"/>
                <a:cs typeface="Century Gothic"/>
                <a:sym typeface="Century Gothic"/>
              </a:rPr>
              <a:t>Monday</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Lessons 1&amp;2</a:t>
            </a:r>
          </a:p>
          <a:p>
            <a:pPr lvl="0"/>
            <a:r>
              <a:rPr lang="en-US" sz="1200" dirty="0">
                <a:solidFill>
                  <a:schemeClr val="dk1"/>
                </a:solidFill>
                <a:latin typeface="Century Gothic"/>
                <a:ea typeface="Century Gothic"/>
                <a:cs typeface="Century Gothic"/>
                <a:sym typeface="Century Gothic"/>
              </a:rPr>
              <a:t> </a:t>
            </a:r>
            <a:r>
              <a:rPr lang="en-US" b="1" dirty="0">
                <a:solidFill>
                  <a:schemeClr val="dk1"/>
                </a:solidFill>
                <a:latin typeface="Century Gothic"/>
                <a:ea typeface="Century Gothic"/>
                <a:cs typeface="Century Gothic"/>
                <a:sym typeface="Century Gothic"/>
              </a:rPr>
              <a:t>Tuesday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Lesson 4 &amp; 5</a:t>
            </a:r>
          </a:p>
          <a:p>
            <a:pPr lvl="0"/>
            <a:r>
              <a:rPr lang="en-US" b="1" dirty="0">
                <a:solidFill>
                  <a:schemeClr val="dk1"/>
                </a:solidFill>
                <a:latin typeface="Century Gothic"/>
                <a:ea typeface="Century Gothic"/>
                <a:cs typeface="Century Gothic"/>
                <a:sym typeface="Century Gothic"/>
              </a:rPr>
              <a:t>Wed</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 6</a:t>
            </a:r>
          </a:p>
          <a:p>
            <a:pPr lvl="0"/>
            <a:r>
              <a:rPr lang="en-US" b="1" dirty="0">
                <a:solidFill>
                  <a:schemeClr val="dk1"/>
                </a:solidFill>
                <a:latin typeface="Century Gothic"/>
                <a:ea typeface="Century Gothic"/>
                <a:cs typeface="Century Gothic"/>
                <a:sym typeface="Century Gothic"/>
              </a:rPr>
              <a:t>Thursday</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 7 &amp; 8</a:t>
            </a:r>
          </a:p>
          <a:p>
            <a:pPr lvl="0"/>
            <a:r>
              <a:rPr lang="en-US" b="1" dirty="0">
                <a:solidFill>
                  <a:schemeClr val="dk1"/>
                </a:solidFill>
                <a:latin typeface="Century Gothic"/>
                <a:ea typeface="Century Gothic"/>
                <a:cs typeface="Century Gothic"/>
                <a:sym typeface="Century Gothic"/>
              </a:rPr>
              <a:t>Friday</a:t>
            </a:r>
            <a:r>
              <a:rPr lang="en-US" sz="1200" dirty="0">
                <a:solidFill>
                  <a:schemeClr val="dk1"/>
                </a:solidFill>
                <a:latin typeface="Century Gothic"/>
                <a:ea typeface="Century Gothic"/>
                <a:cs typeface="Century Gothic"/>
                <a:sym typeface="Century Gothic"/>
              </a:rPr>
              <a:t> – Lesson 9</a:t>
            </a:r>
            <a:endParaRPr lang="en-US" dirty="0">
              <a:solidFill>
                <a:schemeClr val="dk1"/>
              </a:solidFill>
              <a:latin typeface="Century Gothic"/>
              <a:ea typeface="Century Gothic"/>
              <a:cs typeface="Century Gothic"/>
              <a:sym typeface="Century Gothic"/>
            </a:endParaRPr>
          </a:p>
        </p:txBody>
      </p:sp>
      <p:sp>
        <p:nvSpPr>
          <p:cNvPr id="12" name="Google Shape;88;gf67464871a_1_0">
            <a:extLst>
              <a:ext uri="{FF2B5EF4-FFF2-40B4-BE49-F238E27FC236}">
                <a16:creationId xmlns:a16="http://schemas.microsoft.com/office/drawing/2014/main" id="{0473D4AF-2F1D-3A49-8AB8-464422E6CF72}"/>
              </a:ext>
            </a:extLst>
          </p:cNvPr>
          <p:cNvSpPr txBox="1"/>
          <p:nvPr/>
        </p:nvSpPr>
        <p:spPr>
          <a:xfrm>
            <a:off x="5029962" y="3609435"/>
            <a:ext cx="2087100" cy="267993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Homework:</a:t>
            </a:r>
            <a:r>
              <a:rPr lang="en-US" sz="1300" i="1" dirty="0">
                <a:solidFill>
                  <a:schemeClr val="dk1"/>
                </a:solidFill>
                <a:latin typeface="Century Gothic"/>
                <a:ea typeface="Century Gothic"/>
                <a:cs typeface="Century Gothic"/>
                <a:sym typeface="Century Gothic"/>
              </a:rPr>
              <a:t>  No Math or science homework!</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 Timed Math Test: </a:t>
            </a: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Friday, March 24 – x4</a:t>
            </a:r>
          </a:p>
          <a:p>
            <a:pPr marL="0" lvl="0" indent="0" algn="l" rtl="0">
              <a:lnSpc>
                <a:spcPct val="115000"/>
              </a:lnSpc>
              <a:spcBef>
                <a:spcPts val="0"/>
              </a:spcBef>
              <a:spcAft>
                <a:spcPts val="0"/>
              </a:spcAft>
              <a:buClr>
                <a:schemeClr val="dk1"/>
              </a:buClr>
              <a:buSzPts val="1100"/>
              <a:buFont typeface="Arial"/>
              <a:buNone/>
            </a:pPr>
            <a:endParaRPr lang="en-US" sz="11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dirty="0">
                <a:solidFill>
                  <a:schemeClr val="dk1"/>
                </a:solidFill>
                <a:latin typeface="Century Gothic"/>
                <a:ea typeface="Century Gothic"/>
                <a:cs typeface="Century Gothic"/>
                <a:sym typeface="Century Gothic"/>
              </a:rPr>
              <a:t>What else can you do at home? – </a:t>
            </a:r>
            <a:r>
              <a:rPr lang="en-US" sz="1300" i="1" dirty="0" err="1">
                <a:solidFill>
                  <a:schemeClr val="dk1"/>
                </a:solidFill>
                <a:latin typeface="Century Gothic"/>
                <a:ea typeface="Century Gothic"/>
                <a:cs typeface="Century Gothic"/>
                <a:sym typeface="Century Gothic"/>
              </a:rPr>
              <a:t>iReady</a:t>
            </a:r>
            <a:r>
              <a:rPr lang="en-US" sz="1300" i="1" dirty="0">
                <a:solidFill>
                  <a:schemeClr val="dk1"/>
                </a:solidFill>
                <a:latin typeface="Century Gothic"/>
                <a:ea typeface="Century Gothic"/>
                <a:cs typeface="Century Gothic"/>
                <a:sym typeface="Century Gothic"/>
              </a:rPr>
              <a:t>, </a:t>
            </a:r>
            <a:r>
              <a:rPr lang="en-US" sz="1300" i="1" dirty="0" err="1">
                <a:solidFill>
                  <a:schemeClr val="dk1"/>
                </a:solidFill>
                <a:latin typeface="Century Gothic"/>
                <a:ea typeface="Century Gothic"/>
                <a:cs typeface="Century Gothic"/>
                <a:sym typeface="Century Gothic"/>
              </a:rPr>
              <a:t>Xtra</a:t>
            </a:r>
            <a:r>
              <a:rPr lang="en-US" sz="1300" i="1" dirty="0">
                <a:solidFill>
                  <a:schemeClr val="dk1"/>
                </a:solidFill>
                <a:latin typeface="Century Gothic"/>
                <a:ea typeface="Century Gothic"/>
                <a:cs typeface="Century Gothic"/>
                <a:sym typeface="Century Gothic"/>
              </a:rPr>
              <a:t> Math,  or  Prodigy Math</a:t>
            </a:r>
            <a:r>
              <a:rPr lang="en-US" sz="1300" dirty="0">
                <a:solidFill>
                  <a:schemeClr val="dk1"/>
                </a:solidFill>
                <a:latin typeface="Century Gothic"/>
                <a:ea typeface="Century Gothic"/>
                <a:cs typeface="Century Gothic"/>
                <a:sym typeface="Century Gothic"/>
              </a:rPr>
              <a:t> </a:t>
            </a:r>
          </a:p>
          <a:p>
            <a:pPr marL="0" lvl="0" indent="0" algn="l" rtl="0">
              <a:lnSpc>
                <a:spcPct val="115000"/>
              </a:lnSpc>
              <a:spcBef>
                <a:spcPts val="0"/>
              </a:spcBef>
              <a:spcAft>
                <a:spcPts val="0"/>
              </a:spcAft>
              <a:buClr>
                <a:schemeClr val="dk1"/>
              </a:buClr>
              <a:buSzPts val="1100"/>
              <a:buFont typeface="Arial"/>
              <a:buNone/>
            </a:pPr>
            <a:endParaRPr lang="en-US" sz="1300" dirty="0">
              <a:solidFill>
                <a:schemeClr val="dk1"/>
              </a:solidFill>
              <a:latin typeface="Century Gothic"/>
              <a:ea typeface="Century Gothic"/>
              <a:cs typeface="Century Gothic"/>
              <a:sym typeface="Century Gothic"/>
            </a:endParaRPr>
          </a:p>
        </p:txBody>
      </p:sp>
      <p:sp>
        <p:nvSpPr>
          <p:cNvPr id="13" name="Google Shape;89;gf67464871a_1_0">
            <a:extLst>
              <a:ext uri="{FF2B5EF4-FFF2-40B4-BE49-F238E27FC236}">
                <a16:creationId xmlns:a16="http://schemas.microsoft.com/office/drawing/2014/main" id="{FC26A286-E9EA-4840-A18B-358ADFC44ACD}"/>
              </a:ext>
            </a:extLst>
          </p:cNvPr>
          <p:cNvSpPr txBox="1"/>
          <p:nvPr/>
        </p:nvSpPr>
        <p:spPr>
          <a:xfrm>
            <a:off x="3087740" y="7227423"/>
            <a:ext cx="4348988" cy="2166717"/>
          </a:xfrm>
          <a:prstGeom prst="rect">
            <a:avLst/>
          </a:prstGeom>
          <a:noFill/>
          <a:ln>
            <a:noFill/>
          </a:ln>
        </p:spPr>
        <p:txBody>
          <a:bodyPr spcFirstLastPara="1" wrap="square" lIns="91425" tIns="91425" rIns="91425" bIns="91425" anchor="t" anchorCtr="0">
            <a:spAutoFit/>
          </a:bodyPr>
          <a:lstStyle/>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Uniform Reminder:  </a:t>
            </a:r>
            <a:r>
              <a:rPr lang="en-US" sz="1600" dirty="0">
                <a:solidFill>
                  <a:schemeClr val="dk1"/>
                </a:solidFill>
                <a:latin typeface="Architects Daughter"/>
                <a:ea typeface="Architects Daughter"/>
                <a:cs typeface="Architects Daughter"/>
                <a:sym typeface="Architects Daughter"/>
              </a:rPr>
              <a:t>Pants/Bottoms must be Navy, Khaki, or Black.  Grey pants are not part of our uniform.</a:t>
            </a:r>
          </a:p>
          <a:p>
            <a:pPr marL="158750" lvl="3">
              <a:lnSpc>
                <a:spcPct val="115000"/>
              </a:lnSpc>
              <a:buClr>
                <a:schemeClr val="dk1"/>
              </a:buClr>
              <a:buSzPts val="1100"/>
            </a:pPr>
            <a:endParaRPr lang="en-US" sz="1600" dirty="0">
              <a:solidFill>
                <a:schemeClr val="dk1"/>
              </a:solidFill>
              <a:latin typeface="Architects Daughter"/>
              <a:ea typeface="Architects Daughter"/>
              <a:cs typeface="Architects Daughter"/>
              <a:sym typeface="Architects Daughter"/>
            </a:endParaRPr>
          </a:p>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Devices:</a:t>
            </a:r>
            <a:r>
              <a:rPr lang="en-US" sz="1600" dirty="0">
                <a:solidFill>
                  <a:schemeClr val="dk1"/>
                </a:solidFill>
                <a:latin typeface="Architects Daughter"/>
                <a:ea typeface="Architects Daughter"/>
                <a:cs typeface="Architects Daughter"/>
                <a:sym typeface="Architects Daughter"/>
              </a:rPr>
              <a:t>  Students are EXPECTED to bring their device every day, </a:t>
            </a:r>
            <a:r>
              <a:rPr lang="en-US" sz="1600" b="1" u="sng" dirty="0">
                <a:solidFill>
                  <a:schemeClr val="dk1"/>
                </a:solidFill>
                <a:latin typeface="Architects Daughter"/>
                <a:ea typeface="Architects Daughter"/>
                <a:cs typeface="Architects Daughter"/>
                <a:sym typeface="Architects Daughter"/>
              </a:rPr>
              <a:t>CHARGED </a:t>
            </a:r>
            <a:r>
              <a:rPr lang="en-US" sz="1600" dirty="0">
                <a:solidFill>
                  <a:schemeClr val="dk1"/>
                </a:solidFill>
                <a:latin typeface="Architects Daughter"/>
                <a:ea typeface="Architects Daughter"/>
                <a:cs typeface="Architects Daughter"/>
                <a:sym typeface="Architects Daughter"/>
              </a:rPr>
              <a:t>and ready to go. </a:t>
            </a:r>
          </a:p>
        </p:txBody>
      </p:sp>
    </p:spTree>
    <p:extLst>
      <p:ext uri="{BB962C8B-B14F-4D97-AF65-F5344CB8AC3E}">
        <p14:creationId xmlns:p14="http://schemas.microsoft.com/office/powerpoint/2010/main" val="392475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088D9C-F2ED-4E49-806D-6279A7B0E3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pic>
        <p:nvPicPr>
          <p:cNvPr id="4" name="Picture 3">
            <a:extLst>
              <a:ext uri="{FF2B5EF4-FFF2-40B4-BE49-F238E27FC236}">
                <a16:creationId xmlns:a16="http://schemas.microsoft.com/office/drawing/2014/main" id="{76E32D79-833F-4218-B28F-C5FB85047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87" y="136736"/>
            <a:ext cx="7504826" cy="9784928"/>
          </a:xfrm>
          <a:prstGeom prst="rect">
            <a:avLst/>
          </a:prstGeom>
        </p:spPr>
      </p:pic>
      <p:sp>
        <p:nvSpPr>
          <p:cNvPr id="9" name="Google Shape;85;gf67464871a_1_0">
            <a:extLst>
              <a:ext uri="{FF2B5EF4-FFF2-40B4-BE49-F238E27FC236}">
                <a16:creationId xmlns:a16="http://schemas.microsoft.com/office/drawing/2014/main" id="{799DAC08-D93D-2343-A206-3F2CB39E284B}"/>
              </a:ext>
            </a:extLst>
          </p:cNvPr>
          <p:cNvSpPr txBox="1"/>
          <p:nvPr/>
        </p:nvSpPr>
        <p:spPr>
          <a:xfrm>
            <a:off x="2038187" y="2217271"/>
            <a:ext cx="4114963" cy="553968"/>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rgbClr val="7030A0"/>
                </a:solidFill>
                <a:latin typeface="Architects Daughter"/>
                <a:ea typeface="Architects Daughter"/>
                <a:cs typeface="Architects Daughter"/>
                <a:sym typeface="Architects Daughter"/>
              </a:rPr>
              <a:t>Feb. 27 – Mar.  3 , 2023</a:t>
            </a:r>
            <a:endParaRPr sz="2400" b="1" dirty="0">
              <a:solidFill>
                <a:srgbClr val="7030A0"/>
              </a:solidFill>
              <a:latin typeface="Architects Daughter"/>
              <a:ea typeface="Architects Daughter"/>
              <a:cs typeface="Architects Daughter"/>
              <a:sym typeface="Architects Daughter"/>
            </a:endParaRPr>
          </a:p>
        </p:txBody>
      </p:sp>
      <p:sp>
        <p:nvSpPr>
          <p:cNvPr id="11" name="Google Shape;86;gf67464871a_1_0">
            <a:extLst>
              <a:ext uri="{FF2B5EF4-FFF2-40B4-BE49-F238E27FC236}">
                <a16:creationId xmlns:a16="http://schemas.microsoft.com/office/drawing/2014/main" id="{C7F947E0-3F44-AF47-9568-C865595AB86B}"/>
              </a:ext>
            </a:extLst>
          </p:cNvPr>
          <p:cNvSpPr txBox="1"/>
          <p:nvPr/>
        </p:nvSpPr>
        <p:spPr>
          <a:xfrm>
            <a:off x="201885" y="3919777"/>
            <a:ext cx="2347145" cy="453813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endParaRPr lang="en-US" sz="1200" b="1"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Feb. 27-Mar. 3:  </a:t>
            </a:r>
            <a:r>
              <a:rPr lang="en-US" sz="1200" dirty="0" err="1">
                <a:solidFill>
                  <a:schemeClr val="dk1"/>
                </a:solidFill>
                <a:latin typeface="Century Gothic"/>
                <a:ea typeface="Calibri"/>
                <a:cs typeface="Calibri"/>
                <a:sym typeface="Century Gothic"/>
              </a:rPr>
              <a:t>BookFair</a:t>
            </a: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  </a:t>
            </a:r>
            <a:r>
              <a:rPr lang="en-US" sz="1200" dirty="0">
                <a:solidFill>
                  <a:schemeClr val="dk1"/>
                </a:solidFill>
                <a:latin typeface="Century Gothic"/>
                <a:ea typeface="Calibri"/>
                <a:cs typeface="Calibri"/>
                <a:sym typeface="Century Gothic"/>
              </a:rPr>
              <a:t>STEM Night 5:30 pm.</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4:  </a:t>
            </a:r>
            <a:r>
              <a:rPr lang="en-US" sz="1200" dirty="0">
                <a:solidFill>
                  <a:schemeClr val="dk1"/>
                </a:solidFill>
                <a:latin typeface="Century Gothic"/>
                <a:ea typeface="Calibri"/>
                <a:cs typeface="Calibri"/>
                <a:sym typeface="Century Gothic"/>
              </a:rPr>
              <a:t>Grounds Beautification</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6-8:  </a:t>
            </a:r>
            <a:r>
              <a:rPr lang="en-US" sz="1200" dirty="0">
                <a:solidFill>
                  <a:schemeClr val="dk1"/>
                </a:solidFill>
                <a:latin typeface="Century Gothic"/>
                <a:ea typeface="Calibri"/>
                <a:cs typeface="Calibri"/>
                <a:sym typeface="Century Gothic"/>
              </a:rPr>
              <a:t>Mastery Connect Assessments for 3</a:t>
            </a:r>
            <a:r>
              <a:rPr lang="en-US" sz="1200" baseline="30000" dirty="0">
                <a:solidFill>
                  <a:schemeClr val="dk1"/>
                </a:solidFill>
                <a:latin typeface="Century Gothic"/>
                <a:ea typeface="Calibri"/>
                <a:cs typeface="Calibri"/>
                <a:sym typeface="Century Gothic"/>
              </a:rPr>
              <a:t>rd</a:t>
            </a:r>
            <a:r>
              <a:rPr lang="en-US" sz="1200" dirty="0">
                <a:solidFill>
                  <a:schemeClr val="dk1"/>
                </a:solidFill>
                <a:latin typeface="Century Gothic"/>
                <a:ea typeface="Calibri"/>
                <a:cs typeface="Calibri"/>
                <a:sym typeface="Century Gothic"/>
              </a:rPr>
              <a:t> Grade</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10: </a:t>
            </a:r>
            <a:r>
              <a:rPr lang="en-US" sz="1200" dirty="0">
                <a:solidFill>
                  <a:schemeClr val="dk1"/>
                </a:solidFill>
                <a:latin typeface="Century Gothic"/>
                <a:ea typeface="Calibri"/>
                <a:cs typeface="Calibri"/>
                <a:sym typeface="Century Gothic"/>
              </a:rPr>
              <a:t> </a:t>
            </a:r>
            <a:r>
              <a:rPr lang="en-US" sz="1200" dirty="0" err="1">
                <a:solidFill>
                  <a:schemeClr val="dk1"/>
                </a:solidFill>
                <a:latin typeface="Century Gothic"/>
                <a:ea typeface="Calibri"/>
                <a:cs typeface="Calibri"/>
                <a:sym typeface="Century Gothic"/>
              </a:rPr>
              <a:t>iReady</a:t>
            </a:r>
            <a:r>
              <a:rPr lang="en-US" sz="1200" dirty="0">
                <a:solidFill>
                  <a:schemeClr val="dk1"/>
                </a:solidFill>
                <a:latin typeface="Century Gothic"/>
                <a:ea typeface="Calibri"/>
                <a:cs typeface="Calibri"/>
                <a:sym typeface="Century Gothic"/>
              </a:rPr>
              <a:t> Math Blitz Celebration</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13-17:  </a:t>
            </a:r>
            <a:r>
              <a:rPr lang="en-US" sz="1200" dirty="0">
                <a:solidFill>
                  <a:schemeClr val="dk1"/>
                </a:solidFill>
                <a:latin typeface="Century Gothic"/>
                <a:ea typeface="Calibri"/>
                <a:cs typeface="Calibri"/>
                <a:sym typeface="Century Gothic"/>
              </a:rPr>
              <a:t>Spring Break</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23:  </a:t>
            </a:r>
            <a:r>
              <a:rPr lang="en-US" sz="1100" dirty="0" err="1">
                <a:solidFill>
                  <a:schemeClr val="dk1"/>
                </a:solidFill>
                <a:latin typeface="Century Gothic"/>
                <a:ea typeface="Calibri"/>
                <a:cs typeface="Calibri"/>
                <a:sym typeface="Century Gothic"/>
              </a:rPr>
              <a:t>Boosterthon</a:t>
            </a:r>
            <a:r>
              <a:rPr lang="en-US" sz="1100" dirty="0">
                <a:solidFill>
                  <a:schemeClr val="dk1"/>
                </a:solidFill>
                <a:latin typeface="Century Gothic"/>
                <a:ea typeface="Calibri"/>
                <a:cs typeface="Calibri"/>
                <a:sym typeface="Century Gothic"/>
              </a:rPr>
              <a:t> Kick-off</a:t>
            </a:r>
            <a:endParaRPr lang="en-US" sz="1200" dirty="0">
              <a:solidFill>
                <a:schemeClr val="dk1"/>
              </a:solidFill>
              <a:latin typeface="Century Gothic"/>
              <a:ea typeface="Calibri"/>
              <a:cs typeface="Calibri"/>
              <a:sym typeface="Century Gothic"/>
            </a:endParaRP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24:  </a:t>
            </a:r>
            <a:r>
              <a:rPr lang="en-US" sz="1200" dirty="0">
                <a:solidFill>
                  <a:schemeClr val="dk1"/>
                </a:solidFill>
                <a:latin typeface="Century Gothic"/>
                <a:ea typeface="Calibri"/>
                <a:cs typeface="Calibri"/>
                <a:sym typeface="Century Gothic"/>
              </a:rPr>
              <a:t>Skate Night</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31:  </a:t>
            </a:r>
            <a:r>
              <a:rPr lang="en-US" sz="1200" dirty="0" err="1">
                <a:solidFill>
                  <a:schemeClr val="dk1"/>
                </a:solidFill>
                <a:latin typeface="Century Gothic"/>
                <a:ea typeface="Calibri"/>
                <a:cs typeface="Calibri"/>
                <a:sym typeface="Century Gothic"/>
              </a:rPr>
              <a:t>Boosterthon</a:t>
            </a:r>
            <a:r>
              <a:rPr lang="en-US" sz="1200" dirty="0">
                <a:solidFill>
                  <a:schemeClr val="dk1"/>
                </a:solidFill>
                <a:latin typeface="Century Gothic"/>
                <a:ea typeface="Calibri"/>
                <a:cs typeface="Calibri"/>
                <a:sym typeface="Century Gothic"/>
              </a:rPr>
              <a:t> Fun Run!</a:t>
            </a:r>
          </a:p>
          <a:p>
            <a:pPr lvl="0">
              <a:lnSpc>
                <a:spcPct val="115000"/>
              </a:lnSpc>
              <a:buClr>
                <a:schemeClr val="dk1"/>
              </a:buClr>
              <a:buSzPts val="1100"/>
            </a:pPr>
            <a:endParaRPr lang="en-US" sz="1200" b="1" dirty="0">
              <a:solidFill>
                <a:schemeClr val="dk1"/>
              </a:solidFill>
              <a:latin typeface="Century Gothic"/>
              <a:ea typeface="Calibri"/>
              <a:cs typeface="Calibri"/>
              <a:sym typeface="Century Gothic"/>
            </a:endParaRP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p:txBody>
      </p:sp>
      <p:sp>
        <p:nvSpPr>
          <p:cNvPr id="12" name="Google Shape;88;gf67464871a_1_0">
            <a:extLst>
              <a:ext uri="{FF2B5EF4-FFF2-40B4-BE49-F238E27FC236}">
                <a16:creationId xmlns:a16="http://schemas.microsoft.com/office/drawing/2014/main" id="{F8E832B8-DFC2-8540-B705-84BF9CAA4135}"/>
              </a:ext>
            </a:extLst>
          </p:cNvPr>
          <p:cNvSpPr txBox="1"/>
          <p:nvPr/>
        </p:nvSpPr>
        <p:spPr>
          <a:xfrm>
            <a:off x="5349628" y="4043629"/>
            <a:ext cx="2087100" cy="133495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Math Homework:</a:t>
            </a:r>
            <a:r>
              <a:rPr lang="en-US" sz="1300" i="1" dirty="0">
                <a:solidFill>
                  <a:schemeClr val="dk1"/>
                </a:solidFill>
                <a:latin typeface="Century Gothic"/>
                <a:ea typeface="Century Gothic"/>
                <a:cs typeface="Century Gothic"/>
                <a:sym typeface="Century Gothic"/>
              </a:rPr>
              <a:t> Fractions Packet</a:t>
            </a:r>
          </a:p>
          <a:p>
            <a:pPr marL="0" lvl="0" indent="0" algn="l" rtl="0">
              <a:lnSpc>
                <a:spcPct val="115000"/>
              </a:lnSpc>
              <a:spcBef>
                <a:spcPts val="0"/>
              </a:spcBef>
              <a:spcAft>
                <a:spcPts val="0"/>
              </a:spcAft>
              <a:buClr>
                <a:schemeClr val="dk1"/>
              </a:buClr>
              <a:buSzPts val="1100"/>
              <a:buFont typeface="Arial"/>
              <a:buNone/>
            </a:pPr>
            <a:endParaRPr lang="en-US" sz="1300" i="1"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300" i="1" u="sng" dirty="0">
                <a:solidFill>
                  <a:schemeClr val="dk1"/>
                </a:solidFill>
                <a:latin typeface="Century Gothic"/>
                <a:ea typeface="Century Gothic"/>
                <a:cs typeface="Century Gothic"/>
                <a:sym typeface="Century Gothic"/>
              </a:rPr>
              <a:t>Science Homework</a:t>
            </a:r>
            <a:r>
              <a:rPr lang="en-US" sz="1300" i="1" dirty="0">
                <a:solidFill>
                  <a:schemeClr val="dk1"/>
                </a:solidFill>
                <a:latin typeface="Century Gothic"/>
                <a:ea typeface="Century Gothic"/>
                <a:cs typeface="Century Gothic"/>
                <a:sym typeface="Century Gothic"/>
              </a:rPr>
              <a:t>: None</a:t>
            </a:r>
          </a:p>
        </p:txBody>
      </p:sp>
      <p:sp>
        <p:nvSpPr>
          <p:cNvPr id="14" name="Google Shape;89;gf67464871a_1_0">
            <a:extLst>
              <a:ext uri="{FF2B5EF4-FFF2-40B4-BE49-F238E27FC236}">
                <a16:creationId xmlns:a16="http://schemas.microsoft.com/office/drawing/2014/main" id="{EB4BAE4B-D363-FC4E-B595-F8D3450314CB}"/>
              </a:ext>
            </a:extLst>
          </p:cNvPr>
          <p:cNvSpPr txBox="1"/>
          <p:nvPr/>
        </p:nvSpPr>
        <p:spPr>
          <a:xfrm>
            <a:off x="2582324" y="7500458"/>
            <a:ext cx="4348988" cy="2166717"/>
          </a:xfrm>
          <a:prstGeom prst="rect">
            <a:avLst/>
          </a:prstGeom>
          <a:noFill/>
          <a:ln>
            <a:noFill/>
          </a:ln>
        </p:spPr>
        <p:txBody>
          <a:bodyPr spcFirstLastPara="1" wrap="square" lIns="91425" tIns="91425" rIns="91425" bIns="91425" anchor="t" anchorCtr="0">
            <a:spAutoFit/>
          </a:bodyPr>
          <a:lstStyle/>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Uniform Reminder:  </a:t>
            </a:r>
            <a:r>
              <a:rPr lang="en-US" sz="1600" dirty="0">
                <a:solidFill>
                  <a:schemeClr val="dk1"/>
                </a:solidFill>
                <a:latin typeface="Architects Daughter"/>
                <a:ea typeface="Architects Daughter"/>
                <a:cs typeface="Architects Daughter"/>
                <a:sym typeface="Architects Daughter"/>
              </a:rPr>
              <a:t>Pants/Bottoms must be Navy, Khaki, or Black.  Grey pants are not part of our uniform.</a:t>
            </a:r>
          </a:p>
          <a:p>
            <a:pPr marL="158750" lvl="3">
              <a:lnSpc>
                <a:spcPct val="115000"/>
              </a:lnSpc>
              <a:buClr>
                <a:schemeClr val="dk1"/>
              </a:buClr>
              <a:buSzPts val="1100"/>
            </a:pPr>
            <a:endParaRPr lang="en-US" sz="1600" dirty="0">
              <a:solidFill>
                <a:schemeClr val="dk1"/>
              </a:solidFill>
              <a:latin typeface="Architects Daughter"/>
              <a:ea typeface="Architects Daughter"/>
              <a:cs typeface="Architects Daughter"/>
              <a:sym typeface="Architects Daughter"/>
            </a:endParaRPr>
          </a:p>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Devices:</a:t>
            </a:r>
            <a:r>
              <a:rPr lang="en-US" sz="1600" dirty="0">
                <a:solidFill>
                  <a:schemeClr val="dk1"/>
                </a:solidFill>
                <a:latin typeface="Architects Daughter"/>
                <a:ea typeface="Architects Daughter"/>
                <a:cs typeface="Architects Daughter"/>
                <a:sym typeface="Architects Daughter"/>
              </a:rPr>
              <a:t>  Students are EXPECTED to bring their device every day, </a:t>
            </a:r>
            <a:r>
              <a:rPr lang="en-US" sz="1600" b="1" u="sng" dirty="0">
                <a:solidFill>
                  <a:schemeClr val="dk1"/>
                </a:solidFill>
                <a:latin typeface="Architects Daughter"/>
                <a:ea typeface="Architects Daughter"/>
                <a:cs typeface="Architects Daughter"/>
                <a:sym typeface="Architects Daughter"/>
              </a:rPr>
              <a:t>CHARGED </a:t>
            </a:r>
            <a:r>
              <a:rPr lang="en-US" sz="1600" dirty="0">
                <a:solidFill>
                  <a:schemeClr val="dk1"/>
                </a:solidFill>
                <a:latin typeface="Architects Daughter"/>
                <a:ea typeface="Architects Daughter"/>
                <a:cs typeface="Architects Daughter"/>
                <a:sym typeface="Architects Daughter"/>
              </a:rPr>
              <a:t>and ready to go. </a:t>
            </a:r>
          </a:p>
        </p:txBody>
      </p:sp>
      <p:sp>
        <p:nvSpPr>
          <p:cNvPr id="3" name="TextBox 2">
            <a:extLst>
              <a:ext uri="{FF2B5EF4-FFF2-40B4-BE49-F238E27FC236}">
                <a16:creationId xmlns:a16="http://schemas.microsoft.com/office/drawing/2014/main" id="{83B63135-95CE-8812-734A-AD1B776BCF32}"/>
              </a:ext>
            </a:extLst>
          </p:cNvPr>
          <p:cNvSpPr txBox="1"/>
          <p:nvPr/>
        </p:nvSpPr>
        <p:spPr>
          <a:xfrm>
            <a:off x="2682817" y="3298378"/>
            <a:ext cx="2347145" cy="3451714"/>
          </a:xfrm>
          <a:prstGeom prst="rect">
            <a:avLst/>
          </a:prstGeom>
          <a:noFill/>
        </p:spPr>
        <p:txBody>
          <a:bodyPr wrap="square">
            <a:spAutoFit/>
          </a:bodyPr>
          <a:lstStyle/>
          <a:p>
            <a:pPr>
              <a:lnSpc>
                <a:spcPct val="115000"/>
              </a:lnSpc>
            </a:pPr>
            <a:r>
              <a:rPr lang="en-US" sz="1400" b="1" u="sng" dirty="0">
                <a:solidFill>
                  <a:schemeClr val="dk1"/>
                </a:solidFill>
                <a:latin typeface="Century Gothic"/>
                <a:ea typeface="Century Gothic"/>
                <a:cs typeface="Century Gothic"/>
                <a:sym typeface="Century Gothic"/>
              </a:rPr>
              <a:t>Math</a:t>
            </a:r>
            <a:r>
              <a:rPr lang="en-US" sz="1400" dirty="0">
                <a:solidFill>
                  <a:schemeClr val="dk1"/>
                </a:solidFill>
                <a:latin typeface="Century Gothic"/>
                <a:ea typeface="Century Gothic"/>
                <a:cs typeface="Century Gothic"/>
                <a:sym typeface="Century Gothic"/>
              </a:rPr>
              <a:t>:  </a:t>
            </a:r>
            <a:r>
              <a:rPr lang="en-US" sz="1400" b="1" i="1" dirty="0">
                <a:solidFill>
                  <a:schemeClr val="dk1"/>
                </a:solidFill>
                <a:latin typeface="Century Gothic"/>
                <a:ea typeface="Century Gothic"/>
                <a:cs typeface="Century Gothic"/>
                <a:sym typeface="Century Gothic"/>
              </a:rPr>
              <a:t>Module 5:  Fractions on a Number Line</a:t>
            </a:r>
            <a:endParaRPr lang="en-US" sz="1400" dirty="0">
              <a:solidFill>
                <a:schemeClr val="dk1"/>
              </a:solidFill>
              <a:latin typeface="Century Gothic"/>
              <a:ea typeface="Century Gothic"/>
              <a:cs typeface="Century Gothic"/>
              <a:sym typeface="Century Gothic"/>
            </a:endParaRPr>
          </a:p>
          <a:p>
            <a:pPr lvl="0"/>
            <a:r>
              <a:rPr lang="en-US" sz="1400" b="1" dirty="0">
                <a:solidFill>
                  <a:schemeClr val="dk1"/>
                </a:solidFill>
                <a:latin typeface="Century Gothic"/>
                <a:ea typeface="Century Gothic"/>
                <a:cs typeface="Century Gothic"/>
                <a:sym typeface="Century Gothic"/>
              </a:rPr>
              <a:t>Monday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 Mock TCAP ELA Assessment</a:t>
            </a:r>
            <a:endParaRPr lang="en-US" sz="1200" u="sng" dirty="0">
              <a:solidFill>
                <a:schemeClr val="dk1"/>
              </a:solidFill>
              <a:latin typeface="Century Gothic"/>
              <a:ea typeface="Century Gothic"/>
              <a:cs typeface="Century Gothic"/>
              <a:sym typeface="Century Gothic"/>
            </a:endParaRPr>
          </a:p>
          <a:p>
            <a:pPr lvl="0">
              <a:buClr>
                <a:schemeClr val="dk1"/>
              </a:buClr>
              <a:buSzPts val="1100"/>
            </a:pPr>
            <a:r>
              <a:rPr lang="en-US" sz="1400" b="1" dirty="0">
                <a:solidFill>
                  <a:schemeClr val="dk1"/>
                </a:solidFill>
                <a:latin typeface="Century Gothic"/>
                <a:ea typeface="Century Gothic"/>
                <a:cs typeface="Century Gothic"/>
                <a:sym typeface="Century Gothic"/>
              </a:rPr>
              <a:t>Tuesday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Mock TCAP Math Assessment</a:t>
            </a:r>
          </a:p>
          <a:p>
            <a:pPr lvl="0">
              <a:buClr>
                <a:schemeClr val="dk1"/>
              </a:buClr>
              <a:buSzPts val="1100"/>
            </a:pPr>
            <a:r>
              <a:rPr lang="en-US" sz="1400" b="1" dirty="0">
                <a:solidFill>
                  <a:schemeClr val="dk1"/>
                </a:solidFill>
                <a:latin typeface="Century Gothic"/>
                <a:ea typeface="Century Gothic"/>
                <a:cs typeface="Century Gothic"/>
                <a:sym typeface="Century Gothic"/>
              </a:rPr>
              <a:t>Wednesday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Mock TCAP Science Assessment: Lessons 23 &amp; 24 Equivalent fractions on a number Line </a:t>
            </a:r>
          </a:p>
          <a:p>
            <a:pPr lvl="0">
              <a:buClr>
                <a:schemeClr val="dk1"/>
              </a:buClr>
              <a:buSzPts val="1100"/>
            </a:pPr>
            <a:r>
              <a:rPr lang="en-US" sz="1400" b="1" dirty="0">
                <a:solidFill>
                  <a:schemeClr val="dk1"/>
                </a:solidFill>
                <a:latin typeface="Century Gothic"/>
                <a:ea typeface="Century Gothic"/>
                <a:cs typeface="Century Gothic"/>
                <a:sym typeface="Century Gothic"/>
              </a:rPr>
              <a:t>Thursday</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 26 Decompose whole number fractions greater than 1</a:t>
            </a:r>
          </a:p>
          <a:p>
            <a:pPr lvl="0">
              <a:buClr>
                <a:schemeClr val="dk1"/>
              </a:buClr>
              <a:buSzPts val="1100"/>
            </a:pPr>
            <a:r>
              <a:rPr lang="en-US" sz="1200" dirty="0">
                <a:solidFill>
                  <a:schemeClr val="dk1"/>
                </a:solidFill>
                <a:latin typeface="Century Gothic"/>
                <a:ea typeface="Century Gothic"/>
                <a:cs typeface="Century Gothic"/>
                <a:sym typeface="Century Gothic"/>
              </a:rPr>
              <a:t> </a:t>
            </a:r>
            <a:r>
              <a:rPr lang="en-US" sz="1400" b="1" dirty="0">
                <a:solidFill>
                  <a:schemeClr val="dk1"/>
                </a:solidFill>
                <a:latin typeface="Century Gothic"/>
                <a:ea typeface="Century Gothic"/>
                <a:cs typeface="Century Gothic"/>
                <a:sym typeface="Century Gothic"/>
              </a:rPr>
              <a:t>Friday</a:t>
            </a:r>
            <a:r>
              <a:rPr lang="en-US" sz="1200" dirty="0">
                <a:solidFill>
                  <a:schemeClr val="dk1"/>
                </a:solidFill>
                <a:latin typeface="Century Gothic"/>
                <a:ea typeface="Century Gothic"/>
                <a:cs typeface="Century Gothic"/>
                <a:sym typeface="Century Gothic"/>
              </a:rPr>
              <a:t> –                 Lesson 27</a:t>
            </a:r>
            <a:endParaRPr lang="en-US"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57724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 y="415"/>
            <a:ext cx="7771758" cy="10057569"/>
          </a:xfrm>
          <a:prstGeom prst="rect">
            <a:avLst/>
          </a:prstGeom>
        </p:spPr>
      </p:pic>
      <p:sp>
        <p:nvSpPr>
          <p:cNvPr id="8" name="Google Shape;86;gf67464871a_1_0">
            <a:extLst>
              <a:ext uri="{FF2B5EF4-FFF2-40B4-BE49-F238E27FC236}">
                <a16:creationId xmlns:a16="http://schemas.microsoft.com/office/drawing/2014/main" id="{3A314694-449E-4643-9913-AF92B2D592A4}"/>
              </a:ext>
            </a:extLst>
          </p:cNvPr>
          <p:cNvSpPr txBox="1"/>
          <p:nvPr/>
        </p:nvSpPr>
        <p:spPr>
          <a:xfrm>
            <a:off x="114283" y="4189544"/>
            <a:ext cx="2347145" cy="559996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                       This week, students</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in </a:t>
            </a:r>
            <a:r>
              <a:rPr lang="en-US" sz="1200" b="1" dirty="0">
                <a:solidFill>
                  <a:schemeClr val="dk1"/>
                </a:solidFill>
                <a:latin typeface="Calibri"/>
                <a:ea typeface="Calibri"/>
                <a:cs typeface="Calibri"/>
                <a:sym typeface="Calibri"/>
              </a:rPr>
              <a:t>3-03</a:t>
            </a:r>
            <a:r>
              <a:rPr lang="en-US" sz="1200" dirty="0">
                <a:solidFill>
                  <a:schemeClr val="dk1"/>
                </a:solidFill>
                <a:latin typeface="Calibri"/>
                <a:ea typeface="Calibri"/>
                <a:cs typeface="Calibri"/>
                <a:sym typeface="Calibri"/>
              </a:rPr>
              <a:t> will have Ms. Darnell for</a:t>
            </a:r>
          </a:p>
          <a:p>
            <a:pPr marL="0" lvl="0" indent="0" algn="l" rtl="0">
              <a:lnSpc>
                <a:spcPct val="115000"/>
              </a:lnSpc>
              <a:spcBef>
                <a:spcPts val="0"/>
              </a:spcBef>
              <a:spcAft>
                <a:spcPts val="0"/>
              </a:spcAft>
              <a:buNone/>
            </a:pPr>
            <a:r>
              <a:rPr lang="en-US" sz="1200" dirty="0">
                <a:solidFill>
                  <a:schemeClr val="dk1"/>
                </a:solidFill>
                <a:latin typeface="Calibri"/>
                <a:ea typeface="Calibri"/>
                <a:cs typeface="Calibri"/>
                <a:sym typeface="Calibri"/>
              </a:rPr>
              <a:t>math and science in the morning, then switch to Mrs. Dollar for Social Studies then ELA after lunch.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Students </a:t>
            </a:r>
            <a:r>
              <a:rPr lang="en-US" sz="1200" b="1" dirty="0">
                <a:solidFill>
                  <a:schemeClr val="dk1"/>
                </a:solidFill>
                <a:latin typeface="Calibri"/>
                <a:ea typeface="Calibri"/>
                <a:cs typeface="Calibri"/>
                <a:sym typeface="Calibri"/>
              </a:rPr>
              <a:t>3-04</a:t>
            </a:r>
            <a:r>
              <a:rPr lang="en-US" sz="1200" dirty="0">
                <a:solidFill>
                  <a:schemeClr val="dk1"/>
                </a:solidFill>
                <a:latin typeface="Calibri"/>
                <a:ea typeface="Calibri"/>
                <a:cs typeface="Calibri"/>
                <a:sym typeface="Calibri"/>
              </a:rPr>
              <a:t> will have Mrs. Dollar for ELA and social studies, then switch to science and math with Ms. Darnell</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lvl="0">
              <a:lnSpc>
                <a:spcPct val="115000"/>
              </a:lnSpc>
              <a:buClr>
                <a:schemeClr val="dk1"/>
              </a:buClr>
              <a:buSzPts val="1100"/>
            </a:pPr>
            <a:r>
              <a:rPr lang="en-US" b="1" dirty="0">
                <a:solidFill>
                  <a:schemeClr val="dk1"/>
                </a:solidFill>
                <a:latin typeface="Century Gothic"/>
                <a:ea typeface="Calibri"/>
                <a:cs typeface="Calibri"/>
                <a:sym typeface="Century Gothic"/>
              </a:rPr>
              <a:t>Important Dates!</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Feb. 21 &amp; 22 – </a:t>
            </a:r>
            <a:r>
              <a:rPr lang="en-US" sz="1200" dirty="0">
                <a:solidFill>
                  <a:schemeClr val="dk1"/>
                </a:solidFill>
                <a:latin typeface="Century Gothic"/>
                <a:ea typeface="Calibri"/>
                <a:cs typeface="Calibri"/>
                <a:sym typeface="Century Gothic"/>
              </a:rPr>
              <a:t>Donuts with Grown-ups!</a:t>
            </a:r>
          </a:p>
          <a:p>
            <a:pPr lvl="0">
              <a:lnSpc>
                <a:spcPct val="115000"/>
              </a:lnSpc>
              <a:buClr>
                <a:schemeClr val="dk1"/>
              </a:buClr>
              <a:buSzPts val="1100"/>
            </a:pPr>
            <a:r>
              <a:rPr lang="en-US" sz="1200" b="1" dirty="0">
                <a:solidFill>
                  <a:schemeClr val="dk1"/>
                </a:solidFill>
                <a:latin typeface="Century Gothic"/>
                <a:ea typeface="Calibri"/>
                <a:cs typeface="Calibri"/>
                <a:sym typeface="Century Gothic"/>
              </a:rPr>
              <a:t>March 2:  </a:t>
            </a:r>
            <a:r>
              <a:rPr lang="en-US" sz="1200" dirty="0">
                <a:solidFill>
                  <a:schemeClr val="dk1"/>
                </a:solidFill>
                <a:latin typeface="Century Gothic"/>
                <a:ea typeface="Calibri"/>
                <a:cs typeface="Calibri"/>
                <a:sym typeface="Century Gothic"/>
              </a:rPr>
              <a:t>STEM night!  We need PENNIES!  Please send in pennies to help us with our activity next Thursday night!</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a:p>
            <a:pPr>
              <a:lnSpc>
                <a:spcPct val="115000"/>
              </a:lnSpc>
              <a:buClr>
                <a:schemeClr val="dk1"/>
              </a:buClr>
              <a:buSzPts val="1100"/>
            </a:pPr>
            <a:r>
              <a:rPr lang="en-US" sz="1200" i="1" u="sng" dirty="0">
                <a:solidFill>
                  <a:schemeClr val="dk1"/>
                </a:solidFill>
                <a:latin typeface="Century Gothic"/>
                <a:ea typeface="Century Gothic"/>
                <a:cs typeface="Century Gothic"/>
                <a:sym typeface="Century Gothic"/>
              </a:rPr>
              <a:t>Grade Improvement: </a:t>
            </a:r>
            <a:r>
              <a:rPr lang="en-US" sz="1200" dirty="0">
                <a:solidFill>
                  <a:schemeClr val="dk1"/>
                </a:solidFill>
                <a:latin typeface="Century Gothic"/>
                <a:ea typeface="Century Gothic"/>
                <a:cs typeface="Century Gothic"/>
                <a:sym typeface="Century Gothic"/>
              </a:rPr>
              <a:t> Papers will come home Wednesday, as usual.  Please return any grade improvements by Monday, Feb. 28</a:t>
            </a:r>
            <a:r>
              <a:rPr lang="en-US" sz="1200" baseline="30000" dirty="0">
                <a:solidFill>
                  <a:schemeClr val="dk1"/>
                </a:solidFill>
                <a:latin typeface="Century Gothic"/>
                <a:ea typeface="Century Gothic"/>
                <a:cs typeface="Century Gothic"/>
                <a:sym typeface="Century Gothic"/>
              </a:rPr>
              <a:t>th</a:t>
            </a:r>
            <a:r>
              <a:rPr lang="en-US" sz="1200" dirty="0">
                <a:solidFill>
                  <a:schemeClr val="dk1"/>
                </a:solidFill>
                <a:latin typeface="Century Gothic"/>
                <a:ea typeface="Century Gothic"/>
                <a:cs typeface="Century Gothic"/>
                <a:sym typeface="Century Gothic"/>
              </a:rPr>
              <a:t>.</a:t>
            </a:r>
          </a:p>
          <a:p>
            <a:pPr lvl="0">
              <a:lnSpc>
                <a:spcPct val="115000"/>
              </a:lnSpc>
              <a:buClr>
                <a:schemeClr val="dk1"/>
              </a:buClr>
              <a:buSzPts val="1100"/>
            </a:pPr>
            <a:endParaRPr lang="en-US" sz="1200" dirty="0">
              <a:solidFill>
                <a:schemeClr val="dk1"/>
              </a:solidFill>
              <a:latin typeface="Century Gothic"/>
              <a:ea typeface="Calibri"/>
              <a:cs typeface="Calibri"/>
              <a:sym typeface="Century Gothic"/>
            </a:endParaRPr>
          </a:p>
        </p:txBody>
      </p:sp>
      <p:sp>
        <p:nvSpPr>
          <p:cNvPr id="10" name="Google Shape;89;gf67464871a_1_0">
            <a:extLst>
              <a:ext uri="{FF2B5EF4-FFF2-40B4-BE49-F238E27FC236}">
                <a16:creationId xmlns:a16="http://schemas.microsoft.com/office/drawing/2014/main" id="{09B924F0-EB3E-8647-8A2E-4C4509169F37}"/>
              </a:ext>
            </a:extLst>
          </p:cNvPr>
          <p:cNvSpPr txBox="1"/>
          <p:nvPr/>
        </p:nvSpPr>
        <p:spPr>
          <a:xfrm>
            <a:off x="3273287" y="7608529"/>
            <a:ext cx="4109176" cy="2352537"/>
          </a:xfrm>
          <a:prstGeom prst="rect">
            <a:avLst/>
          </a:prstGeom>
          <a:noFill/>
          <a:ln>
            <a:noFill/>
          </a:ln>
        </p:spPr>
        <p:txBody>
          <a:bodyPr spcFirstLastPara="1" wrap="square" lIns="91425" tIns="91425" rIns="91425" bIns="91425" anchor="t" anchorCtr="0">
            <a:spAutoFit/>
          </a:bodyPr>
          <a:lstStyle/>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Math Blitz:  </a:t>
            </a:r>
            <a:r>
              <a:rPr lang="en-US" sz="1600" dirty="0">
                <a:solidFill>
                  <a:schemeClr val="dk1"/>
                </a:solidFill>
                <a:latin typeface="Architects Daughter"/>
                <a:ea typeface="Architects Daughter"/>
                <a:cs typeface="Architects Daughter"/>
                <a:sym typeface="Architects Daughter"/>
              </a:rPr>
              <a:t>Please continue to work on your </a:t>
            </a:r>
            <a:r>
              <a:rPr lang="en-US" sz="1600" dirty="0" err="1">
                <a:solidFill>
                  <a:schemeClr val="dk1"/>
                </a:solidFill>
                <a:latin typeface="Architects Daughter"/>
                <a:ea typeface="Architects Daughter"/>
                <a:cs typeface="Architects Daughter"/>
                <a:sym typeface="Architects Daughter"/>
              </a:rPr>
              <a:t>iReady</a:t>
            </a:r>
            <a:r>
              <a:rPr lang="en-US" sz="1600" dirty="0">
                <a:solidFill>
                  <a:schemeClr val="dk1"/>
                </a:solidFill>
                <a:latin typeface="Architects Daughter"/>
                <a:ea typeface="Architects Daughter"/>
                <a:cs typeface="Architects Daughter"/>
                <a:sym typeface="Architects Daughter"/>
              </a:rPr>
              <a:t> Math Blitz!  Complete 25 lessons with an 83% or better score by March 10</a:t>
            </a:r>
            <a:r>
              <a:rPr lang="en-US" sz="1600" baseline="30000" dirty="0">
                <a:solidFill>
                  <a:schemeClr val="dk1"/>
                </a:solidFill>
                <a:latin typeface="Architects Daughter"/>
                <a:ea typeface="Architects Daughter"/>
                <a:cs typeface="Architects Daughter"/>
                <a:sym typeface="Architects Daughter"/>
              </a:rPr>
              <a:t>th</a:t>
            </a:r>
            <a:r>
              <a:rPr lang="en-US" sz="1600" dirty="0">
                <a:solidFill>
                  <a:schemeClr val="dk1"/>
                </a:solidFill>
                <a:latin typeface="Architects Daughter"/>
                <a:ea typeface="Architects Daughter"/>
                <a:cs typeface="Architects Daughter"/>
                <a:sym typeface="Architects Daughter"/>
              </a:rPr>
              <a:t> for a chance to celebrate!!</a:t>
            </a:r>
          </a:p>
          <a:p>
            <a:pPr marL="158750" lvl="3">
              <a:lnSpc>
                <a:spcPct val="115000"/>
              </a:lnSpc>
              <a:buClr>
                <a:schemeClr val="dk1"/>
              </a:buClr>
              <a:buSzPts val="1100"/>
            </a:pPr>
            <a:endParaRPr lang="en-US" sz="1050" dirty="0">
              <a:solidFill>
                <a:schemeClr val="dk1"/>
              </a:solidFill>
              <a:latin typeface="Architects Daughter"/>
              <a:ea typeface="Architects Daughter"/>
              <a:cs typeface="Architects Daughter"/>
              <a:sym typeface="Architects Daughter"/>
            </a:endParaRPr>
          </a:p>
          <a:p>
            <a:pPr marL="158750" lvl="3">
              <a:lnSpc>
                <a:spcPct val="115000"/>
              </a:lnSpc>
              <a:buClr>
                <a:schemeClr val="dk1"/>
              </a:buClr>
              <a:buSzPts val="1100"/>
            </a:pPr>
            <a:r>
              <a:rPr lang="en-US" sz="1600" b="1" dirty="0">
                <a:solidFill>
                  <a:schemeClr val="dk1"/>
                </a:solidFill>
                <a:latin typeface="Architects Daughter"/>
                <a:ea typeface="Architects Daughter"/>
                <a:cs typeface="Architects Daughter"/>
                <a:sym typeface="Architects Daughter"/>
              </a:rPr>
              <a:t>Devices:</a:t>
            </a:r>
            <a:r>
              <a:rPr lang="en-US" sz="1600" dirty="0">
                <a:solidFill>
                  <a:schemeClr val="dk1"/>
                </a:solidFill>
                <a:latin typeface="Architects Daughter"/>
                <a:ea typeface="Architects Daughter"/>
                <a:cs typeface="Architects Daughter"/>
                <a:sym typeface="Architects Daughter"/>
              </a:rPr>
              <a:t>  Students are EXPECTED to bring their device every day, </a:t>
            </a:r>
            <a:r>
              <a:rPr lang="en-US" sz="1600" b="1" u="sng" dirty="0">
                <a:solidFill>
                  <a:schemeClr val="dk1"/>
                </a:solidFill>
                <a:latin typeface="Architects Daughter"/>
                <a:ea typeface="Architects Daughter"/>
                <a:cs typeface="Architects Daughter"/>
                <a:sym typeface="Architects Daughter"/>
              </a:rPr>
              <a:t>CHARGED</a:t>
            </a:r>
            <a:r>
              <a:rPr lang="en-US" sz="1600" dirty="0">
                <a:solidFill>
                  <a:schemeClr val="dk1"/>
                </a:solidFill>
                <a:latin typeface="Architects Daughter"/>
                <a:ea typeface="Architects Daughter"/>
                <a:cs typeface="Architects Daughter"/>
                <a:sym typeface="Architects Daughter"/>
              </a:rPr>
              <a:t> and ready to go. </a:t>
            </a:r>
          </a:p>
        </p:txBody>
      </p:sp>
      <p:sp>
        <p:nvSpPr>
          <p:cNvPr id="11" name="Google Shape;88;gf67464871a_1_0">
            <a:extLst>
              <a:ext uri="{FF2B5EF4-FFF2-40B4-BE49-F238E27FC236}">
                <a16:creationId xmlns:a16="http://schemas.microsoft.com/office/drawing/2014/main" id="{C49EAE2C-7B30-BC4B-A324-4B5C28C37942}"/>
              </a:ext>
            </a:extLst>
          </p:cNvPr>
          <p:cNvSpPr txBox="1"/>
          <p:nvPr/>
        </p:nvSpPr>
        <p:spPr>
          <a:xfrm>
            <a:off x="5295363" y="3477610"/>
            <a:ext cx="2087100" cy="329933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1600" i="1" u="sng" dirty="0">
                <a:solidFill>
                  <a:schemeClr val="dk1"/>
                </a:solidFill>
                <a:latin typeface="Century Gothic"/>
                <a:ea typeface="Century Gothic"/>
                <a:cs typeface="Century Gothic"/>
                <a:sym typeface="Century Gothic"/>
              </a:rPr>
              <a:t>Homework</a:t>
            </a:r>
            <a:r>
              <a:rPr lang="en-US" sz="1600" dirty="0">
                <a:solidFill>
                  <a:schemeClr val="dk1"/>
                </a:solidFill>
                <a:latin typeface="Century Gothic"/>
                <a:ea typeface="Century Gothic"/>
                <a:cs typeface="Century Gothic"/>
                <a:sym typeface="Century Gothic"/>
              </a:rPr>
              <a:t> – </a:t>
            </a:r>
          </a:p>
          <a:p>
            <a:pPr marL="0" lvl="0" indent="0" algn="l" rtl="0">
              <a:lnSpc>
                <a:spcPct val="115000"/>
              </a:lnSpc>
              <a:spcBef>
                <a:spcPts val="0"/>
              </a:spcBef>
              <a:spcAft>
                <a:spcPts val="0"/>
              </a:spcAft>
              <a:buClr>
                <a:schemeClr val="dk1"/>
              </a:buClr>
              <a:buSzPts val="1100"/>
              <a:buFont typeface="Arial"/>
              <a:buNone/>
            </a:pPr>
            <a:r>
              <a:rPr lang="en-US" sz="1600" dirty="0">
                <a:solidFill>
                  <a:schemeClr val="dk1"/>
                </a:solidFill>
                <a:latin typeface="Century Gothic"/>
                <a:ea typeface="Century Gothic"/>
                <a:cs typeface="Century Gothic"/>
                <a:sym typeface="Century Gothic"/>
              </a:rPr>
              <a:t>Math –Unit 5 Fractions Packet</a:t>
            </a:r>
          </a:p>
          <a:p>
            <a:pPr marL="0" lvl="0" indent="0" algn="l" rtl="0">
              <a:lnSpc>
                <a:spcPct val="115000"/>
              </a:lnSpc>
              <a:spcBef>
                <a:spcPts val="0"/>
              </a:spcBef>
              <a:spcAft>
                <a:spcPts val="0"/>
              </a:spcAft>
              <a:buClr>
                <a:schemeClr val="dk1"/>
              </a:buClr>
              <a:buSzPts val="1100"/>
              <a:buFont typeface="Arial"/>
              <a:buNone/>
            </a:pPr>
            <a:endParaRPr lang="en-US" sz="16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600" i="1" u="sng" dirty="0">
                <a:solidFill>
                  <a:schemeClr val="dk1"/>
                </a:solidFill>
                <a:latin typeface="Century Gothic"/>
                <a:ea typeface="Century Gothic"/>
                <a:cs typeface="Century Gothic"/>
                <a:sym typeface="Century Gothic"/>
              </a:rPr>
              <a:t>Science</a:t>
            </a:r>
            <a:r>
              <a:rPr lang="en-US" sz="1600" dirty="0">
                <a:solidFill>
                  <a:schemeClr val="dk1"/>
                </a:solidFill>
                <a:latin typeface="Century Gothic"/>
                <a:ea typeface="Century Gothic"/>
                <a:cs typeface="Century Gothic"/>
                <a:sym typeface="Century Gothic"/>
              </a:rPr>
              <a:t>: Science Fair Projects in class!</a:t>
            </a:r>
          </a:p>
          <a:p>
            <a:pPr marL="0" lvl="0" indent="0" algn="l" rtl="0">
              <a:lnSpc>
                <a:spcPct val="115000"/>
              </a:lnSpc>
              <a:spcBef>
                <a:spcPts val="0"/>
              </a:spcBef>
              <a:spcAft>
                <a:spcPts val="0"/>
              </a:spcAft>
              <a:buClr>
                <a:schemeClr val="dk1"/>
              </a:buClr>
              <a:buSzPts val="1100"/>
              <a:buFont typeface="Arial"/>
              <a:buNone/>
            </a:pPr>
            <a:endParaRPr lang="en-US" sz="1600" dirty="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sz="1600" dirty="0">
                <a:solidFill>
                  <a:schemeClr val="dk1"/>
                </a:solidFill>
                <a:latin typeface="Century Gothic"/>
                <a:ea typeface="Century Gothic"/>
                <a:cs typeface="Century Gothic"/>
                <a:sym typeface="Century Gothic"/>
              </a:rPr>
              <a:t>We will have an EOM5 Math Test NEXT week!</a:t>
            </a:r>
          </a:p>
        </p:txBody>
      </p:sp>
      <p:sp>
        <p:nvSpPr>
          <p:cNvPr id="7" name="Google Shape;85;gf67464871a_1_0">
            <a:extLst>
              <a:ext uri="{FF2B5EF4-FFF2-40B4-BE49-F238E27FC236}">
                <a16:creationId xmlns:a16="http://schemas.microsoft.com/office/drawing/2014/main" id="{3BED9011-ED19-6342-8373-4EF2DD3EF78A}"/>
              </a:ext>
            </a:extLst>
          </p:cNvPr>
          <p:cNvSpPr txBox="1"/>
          <p:nvPr/>
        </p:nvSpPr>
        <p:spPr>
          <a:xfrm>
            <a:off x="2038187" y="2217271"/>
            <a:ext cx="4114963" cy="553968"/>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dirty="0">
                <a:solidFill>
                  <a:schemeClr val="accent2">
                    <a:lumMod val="75000"/>
                  </a:schemeClr>
                </a:solidFill>
                <a:latin typeface="Architects Daughter"/>
                <a:ea typeface="Architects Daughter"/>
                <a:cs typeface="Architects Daughter"/>
                <a:sym typeface="Architects Daughter"/>
              </a:rPr>
              <a:t>Feb. 20-24, 2023</a:t>
            </a:r>
            <a:endParaRPr sz="2400" b="1" dirty="0">
              <a:solidFill>
                <a:schemeClr val="accent2">
                  <a:lumMod val="75000"/>
                </a:schemeClr>
              </a:solidFill>
              <a:latin typeface="Architects Daughter"/>
              <a:ea typeface="Architects Daughter"/>
              <a:cs typeface="Architects Daughter"/>
              <a:sym typeface="Architects Daughter"/>
            </a:endParaRPr>
          </a:p>
        </p:txBody>
      </p:sp>
      <p:sp>
        <p:nvSpPr>
          <p:cNvPr id="3" name="TextBox 2">
            <a:extLst>
              <a:ext uri="{FF2B5EF4-FFF2-40B4-BE49-F238E27FC236}">
                <a16:creationId xmlns:a16="http://schemas.microsoft.com/office/drawing/2014/main" id="{453F31FA-1923-39DF-7728-01FAB33FB028}"/>
              </a:ext>
            </a:extLst>
          </p:cNvPr>
          <p:cNvSpPr txBox="1"/>
          <p:nvPr/>
        </p:nvSpPr>
        <p:spPr>
          <a:xfrm>
            <a:off x="2772697" y="3429484"/>
            <a:ext cx="2211397" cy="3988784"/>
          </a:xfrm>
          <a:prstGeom prst="rect">
            <a:avLst/>
          </a:prstGeom>
          <a:noFill/>
        </p:spPr>
        <p:txBody>
          <a:bodyPr wrap="square">
            <a:spAutoFit/>
          </a:bodyPr>
          <a:lstStyle/>
          <a:p>
            <a:pPr>
              <a:lnSpc>
                <a:spcPct val="115000"/>
              </a:lnSpc>
            </a:pPr>
            <a:r>
              <a:rPr lang="en-US" sz="1600" b="1" u="sng" dirty="0">
                <a:solidFill>
                  <a:schemeClr val="dk1"/>
                </a:solidFill>
                <a:latin typeface="Century Gothic"/>
                <a:ea typeface="Century Gothic"/>
                <a:cs typeface="Century Gothic"/>
                <a:sym typeface="Century Gothic"/>
              </a:rPr>
              <a:t>Math</a:t>
            </a:r>
            <a:r>
              <a:rPr lang="en-US" sz="1600" dirty="0">
                <a:solidFill>
                  <a:schemeClr val="dk1"/>
                </a:solidFill>
                <a:latin typeface="Century Gothic"/>
                <a:ea typeface="Century Gothic"/>
                <a:cs typeface="Century Gothic"/>
                <a:sym typeface="Century Gothic"/>
              </a:rPr>
              <a:t>:  </a:t>
            </a:r>
            <a:r>
              <a:rPr lang="en-US" sz="1600" b="1" i="1" dirty="0">
                <a:solidFill>
                  <a:schemeClr val="dk1"/>
                </a:solidFill>
                <a:latin typeface="Century Gothic"/>
                <a:ea typeface="Century Gothic"/>
                <a:cs typeface="Century Gothic"/>
                <a:sym typeface="Century Gothic"/>
              </a:rPr>
              <a:t>Module 4:  Fractions on a Number Line</a:t>
            </a:r>
            <a:endParaRPr lang="en-US" sz="1600" dirty="0">
              <a:solidFill>
                <a:schemeClr val="dk1"/>
              </a:solidFill>
              <a:latin typeface="Century Gothic"/>
              <a:ea typeface="Century Gothic"/>
              <a:cs typeface="Century Gothic"/>
              <a:sym typeface="Century Gothic"/>
            </a:endParaRPr>
          </a:p>
          <a:p>
            <a:pPr lvl="0"/>
            <a:r>
              <a:rPr lang="en-US" b="1" dirty="0">
                <a:solidFill>
                  <a:schemeClr val="dk1"/>
                </a:solidFill>
                <a:latin typeface="Century Gothic"/>
                <a:ea typeface="Century Gothic"/>
                <a:cs typeface="Century Gothic"/>
                <a:sym typeface="Century Gothic"/>
              </a:rPr>
              <a:t>Monday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 Lesson 17 Fractions on a Number Line    </a:t>
            </a:r>
            <a:endParaRPr lang="en-US" sz="1200" u="sng" dirty="0">
              <a:solidFill>
                <a:schemeClr val="dk1"/>
              </a:solidFill>
              <a:latin typeface="Century Gothic"/>
              <a:ea typeface="Century Gothic"/>
              <a:cs typeface="Century Gothic"/>
              <a:sym typeface="Century Gothic"/>
            </a:endParaRPr>
          </a:p>
          <a:p>
            <a:pPr lvl="0">
              <a:buClr>
                <a:schemeClr val="dk1"/>
              </a:buClr>
              <a:buSzPts val="1100"/>
            </a:pPr>
            <a:r>
              <a:rPr lang="en-US" b="1" dirty="0">
                <a:solidFill>
                  <a:schemeClr val="dk1"/>
                </a:solidFill>
                <a:latin typeface="Century Gothic"/>
                <a:ea typeface="Century Gothic"/>
                <a:cs typeface="Century Gothic"/>
                <a:sym typeface="Century Gothic"/>
              </a:rPr>
              <a:t>Tuesday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Lesson 18 Compare Fractions on a Number Line</a:t>
            </a:r>
          </a:p>
          <a:p>
            <a:pPr lvl="0">
              <a:buClr>
                <a:schemeClr val="dk1"/>
              </a:buClr>
              <a:buSzPts val="1100"/>
            </a:pPr>
            <a:r>
              <a:rPr lang="en-US" b="1" dirty="0">
                <a:solidFill>
                  <a:schemeClr val="dk1"/>
                </a:solidFill>
                <a:latin typeface="Century Gothic"/>
                <a:ea typeface="Century Gothic"/>
                <a:cs typeface="Century Gothic"/>
                <a:sym typeface="Century Gothic"/>
              </a:rPr>
              <a:t>Wednesday</a:t>
            </a:r>
            <a:r>
              <a:rPr lang="en-US" dirty="0">
                <a:solidFill>
                  <a:schemeClr val="dk1"/>
                </a:solidFill>
                <a:latin typeface="Century Gothic"/>
                <a:ea typeface="Century Gothic"/>
                <a:cs typeface="Century Gothic"/>
                <a:sym typeface="Century Gothic"/>
              </a:rPr>
              <a:t> </a:t>
            </a:r>
            <a:r>
              <a:rPr lang="en-US" sz="1200" dirty="0">
                <a:solidFill>
                  <a:schemeClr val="dk1"/>
                </a:solidFill>
                <a:latin typeface="Century Gothic"/>
                <a:ea typeface="Century Gothic"/>
                <a:cs typeface="Century Gothic"/>
                <a:sym typeface="Century Gothic"/>
              </a:rPr>
              <a:t>Lessons 21 &amp; 22 Equivalent fractions on a number Line</a:t>
            </a:r>
          </a:p>
          <a:p>
            <a:pPr lvl="0">
              <a:buClr>
                <a:schemeClr val="dk1"/>
              </a:buClr>
              <a:buSzPts val="1100"/>
            </a:pPr>
            <a:r>
              <a:rPr lang="en-US" b="1" dirty="0">
                <a:solidFill>
                  <a:schemeClr val="dk1"/>
                </a:solidFill>
                <a:latin typeface="Century Gothic"/>
                <a:ea typeface="Century Gothic"/>
                <a:cs typeface="Century Gothic"/>
                <a:sym typeface="Century Gothic"/>
              </a:rPr>
              <a:t>Thursday</a:t>
            </a:r>
            <a:r>
              <a:rPr lang="en-US" dirty="0">
                <a:solidFill>
                  <a:schemeClr val="dk1"/>
                </a:solidFill>
                <a:latin typeface="Century Gothic"/>
                <a:ea typeface="Century Gothic"/>
                <a:cs typeface="Century Gothic"/>
                <a:sym typeface="Century Gothic"/>
              </a:rPr>
              <a:t> – </a:t>
            </a:r>
            <a:r>
              <a:rPr lang="en-US" sz="1200" dirty="0">
                <a:solidFill>
                  <a:schemeClr val="dk1"/>
                </a:solidFill>
                <a:latin typeface="Century Gothic"/>
                <a:ea typeface="Century Gothic"/>
                <a:cs typeface="Century Gothic"/>
                <a:sym typeface="Century Gothic"/>
              </a:rPr>
              <a:t>Lessons 23 &amp; 24 Equivalent fractions on a number Line</a:t>
            </a:r>
          </a:p>
          <a:p>
            <a:pPr lvl="0">
              <a:buClr>
                <a:schemeClr val="dk1"/>
              </a:buClr>
              <a:buSzPts val="1100"/>
            </a:pPr>
            <a:r>
              <a:rPr lang="en-US" sz="1200" dirty="0">
                <a:solidFill>
                  <a:schemeClr val="dk1"/>
                </a:solidFill>
                <a:latin typeface="Century Gothic"/>
                <a:ea typeface="Century Gothic"/>
                <a:cs typeface="Century Gothic"/>
                <a:sym typeface="Century Gothic"/>
              </a:rPr>
              <a:t> </a:t>
            </a:r>
            <a:r>
              <a:rPr lang="en-US" b="1" dirty="0">
                <a:solidFill>
                  <a:schemeClr val="dk1"/>
                </a:solidFill>
                <a:latin typeface="Century Gothic"/>
                <a:ea typeface="Century Gothic"/>
                <a:cs typeface="Century Gothic"/>
                <a:sym typeface="Century Gothic"/>
              </a:rPr>
              <a:t>Friday</a:t>
            </a:r>
            <a:r>
              <a:rPr lang="en-US" sz="1200" dirty="0">
                <a:solidFill>
                  <a:schemeClr val="dk1"/>
                </a:solidFill>
                <a:latin typeface="Century Gothic"/>
                <a:ea typeface="Century Gothic"/>
                <a:cs typeface="Century Gothic"/>
                <a:sym typeface="Century Gothic"/>
              </a:rPr>
              <a:t> – Lesson 26 Decompose whole number fractions greater than 1</a:t>
            </a:r>
            <a:endParaRPr lang="en-US" dirty="0">
              <a:solidFill>
                <a:schemeClr val="dk1"/>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46DB71D4-4CA5-644A-A4F6-873491719BE3}"/>
              </a:ext>
            </a:extLst>
          </p:cNvPr>
          <p:cNvSpPr txBox="1"/>
          <p:nvPr/>
        </p:nvSpPr>
        <p:spPr>
          <a:xfrm>
            <a:off x="525379" y="358722"/>
            <a:ext cx="6721642" cy="369332"/>
          </a:xfrm>
          <a:prstGeom prst="rect">
            <a:avLst/>
          </a:prstGeom>
          <a:solidFill>
            <a:schemeClr val="bg1"/>
          </a:solidFill>
        </p:spPr>
        <p:txBody>
          <a:bodyPr wrap="square" rtlCol="0">
            <a:spAutoFit/>
          </a:bodyPr>
          <a:lstStyle/>
          <a:p>
            <a:r>
              <a:rPr lang="en-US" dirty="0"/>
              <a:t>Please scroll down for Spring Break Learning Academy information</a:t>
            </a:r>
          </a:p>
        </p:txBody>
      </p:sp>
    </p:spTree>
    <p:extLst>
      <p:ext uri="{BB962C8B-B14F-4D97-AF65-F5344CB8AC3E}">
        <p14:creationId xmlns:p14="http://schemas.microsoft.com/office/powerpoint/2010/main" val="257371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outdoor&#10;&#10;Description automatically generated">
            <a:extLst>
              <a:ext uri="{FF2B5EF4-FFF2-40B4-BE49-F238E27FC236}">
                <a16:creationId xmlns:a16="http://schemas.microsoft.com/office/drawing/2014/main" id="{53C0D70E-83C1-0450-0A72-9D4C8C11D2E5}"/>
              </a:ext>
            </a:extLst>
          </p:cNvPr>
          <p:cNvPicPr>
            <a:picLocks noChangeAspect="1"/>
          </p:cNvPicPr>
          <p:nvPr/>
        </p:nvPicPr>
        <p:blipFill>
          <a:blip r:embed="rId2"/>
          <a:stretch>
            <a:fillRect/>
          </a:stretch>
        </p:blipFill>
        <p:spPr>
          <a:xfrm>
            <a:off x="1" y="-57150"/>
            <a:ext cx="7772400" cy="10115550"/>
          </a:xfrm>
          <a:prstGeom prst="rect">
            <a:avLst/>
          </a:prstGeom>
        </p:spPr>
      </p:pic>
      <p:sp>
        <p:nvSpPr>
          <p:cNvPr id="6" name="TextBox 5">
            <a:extLst>
              <a:ext uri="{FF2B5EF4-FFF2-40B4-BE49-F238E27FC236}">
                <a16:creationId xmlns:a16="http://schemas.microsoft.com/office/drawing/2014/main" id="{D3F24E65-EF45-1A63-F5D0-B37F1D2166AC}"/>
              </a:ext>
            </a:extLst>
          </p:cNvPr>
          <p:cNvSpPr txBox="1"/>
          <p:nvPr/>
        </p:nvSpPr>
        <p:spPr>
          <a:xfrm>
            <a:off x="1331494" y="8598568"/>
            <a:ext cx="5325979" cy="707886"/>
          </a:xfrm>
          <a:prstGeom prst="rect">
            <a:avLst/>
          </a:prstGeom>
          <a:solidFill>
            <a:srgbClr val="92D050"/>
          </a:solidFill>
        </p:spPr>
        <p:txBody>
          <a:bodyPr wrap="square" rtlCol="0">
            <a:spAutoFit/>
          </a:bodyPr>
          <a:lstStyle/>
          <a:p>
            <a:pPr algn="ctr"/>
            <a:r>
              <a:rPr lang="en-US" sz="4000" dirty="0">
                <a:solidFill>
                  <a:srgbClr val="0070C0"/>
                </a:solidFill>
                <a:hlinkClick r:id="rId3"/>
              </a:rPr>
              <a:t>CLICK HERE TO REGISTER</a:t>
            </a:r>
            <a:endParaRPr lang="en-US" sz="4000" dirty="0">
              <a:solidFill>
                <a:srgbClr val="0070C0"/>
              </a:solidFill>
            </a:endParaRPr>
          </a:p>
        </p:txBody>
      </p:sp>
    </p:spTree>
    <p:extLst>
      <p:ext uri="{BB962C8B-B14F-4D97-AF65-F5344CB8AC3E}">
        <p14:creationId xmlns:p14="http://schemas.microsoft.com/office/powerpoint/2010/main" val="12878721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9293</TotalTime>
  <Words>5347</Words>
  <Application>Microsoft Macintosh PowerPoint</Application>
  <PresentationFormat>Custom</PresentationFormat>
  <Paragraphs>755</Paragraphs>
  <Slides>28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Architects Daughter</vt:lpstr>
      <vt:lpstr>Arial</vt:lpstr>
      <vt:lpstr>Bradley Hand</vt:lpstr>
      <vt:lpstr>Calibri</vt:lpstr>
      <vt:lpstr>Calibri Light</vt:lpstr>
      <vt:lpstr>Century Gothic</vt:lpstr>
      <vt:lpstr>Chalkduster</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R DARNELL</dc:creator>
  <cp:lastModifiedBy>REBECCA R DARNELL</cp:lastModifiedBy>
  <cp:revision>38</cp:revision>
  <cp:lastPrinted>2023-01-11T07:32:37Z</cp:lastPrinted>
  <dcterms:created xsi:type="dcterms:W3CDTF">2022-08-22T03:34:38Z</dcterms:created>
  <dcterms:modified xsi:type="dcterms:W3CDTF">2023-05-01T18:46:06Z</dcterms:modified>
</cp:coreProperties>
</file>